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y="6858000" cx="12192000"/>
  <p:notesSz cx="6858000" cy="9144000"/>
  <p:embeddedFontLst>
    <p:embeddedFont>
      <p:font typeface="Roboto"/>
      <p:regular r:id="rId87"/>
      <p:bold r:id="rId88"/>
      <p:italic r:id="rId89"/>
      <p:boldItalic r:id="rId90"/>
    </p:embeddedFont>
    <p:embeddedFont>
      <p:font typeface="Red Hat Text"/>
      <p:regular r:id="rId91"/>
      <p:bold r:id="rId92"/>
      <p:italic r:id="rId93"/>
      <p:boldItalic r:id="rId94"/>
    </p:embeddedFont>
    <p:embeddedFont>
      <p:font typeface="Source Sans Pro"/>
      <p:regular r:id="rId95"/>
      <p:bold r:id="rId96"/>
      <p:italic r:id="rId97"/>
      <p:boldItalic r:id="rId98"/>
    </p:embeddedFont>
    <p:embeddedFont>
      <p:font typeface="Open Sans"/>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3" roundtripDataSignature="AMtx7mhoZvtXaMVAJpyxBz2y+bTQIgT7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customschemas.google.com/relationships/presentationmetadata" Target="metadata"/><Relationship Id="rId102" Type="http://schemas.openxmlformats.org/officeDocument/2006/relationships/font" Target="fonts/OpenSans-boldItalic.fntdata"/><Relationship Id="rId101" Type="http://schemas.openxmlformats.org/officeDocument/2006/relationships/font" Target="fonts/OpenSans-italic.fntdata"/><Relationship Id="rId100" Type="http://schemas.openxmlformats.org/officeDocument/2006/relationships/font" Target="fonts/OpenSans-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SourceSansPro-regular.fntdata"/><Relationship Id="rId94" Type="http://schemas.openxmlformats.org/officeDocument/2006/relationships/font" Target="fonts/RedHatText-boldItalic.fntdata"/><Relationship Id="rId97" Type="http://schemas.openxmlformats.org/officeDocument/2006/relationships/font" Target="fonts/SourceSansPro-italic.fntdata"/><Relationship Id="rId96" Type="http://schemas.openxmlformats.org/officeDocument/2006/relationships/font" Target="fonts/SourceSansPro-bold.fntdata"/><Relationship Id="rId11" Type="http://schemas.openxmlformats.org/officeDocument/2006/relationships/slide" Target="slides/slide7.xml"/><Relationship Id="rId99" Type="http://schemas.openxmlformats.org/officeDocument/2006/relationships/font" Target="fonts/OpenSans-regular.fntdata"/><Relationship Id="rId10" Type="http://schemas.openxmlformats.org/officeDocument/2006/relationships/slide" Target="slides/slide6.xml"/><Relationship Id="rId98" Type="http://schemas.openxmlformats.org/officeDocument/2006/relationships/font" Target="fonts/SourceSansPro-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RedHatText-regular.fntdata"/><Relationship Id="rId90" Type="http://schemas.openxmlformats.org/officeDocument/2006/relationships/font" Target="fonts/Roboto-boldItalic.fntdata"/><Relationship Id="rId93" Type="http://schemas.openxmlformats.org/officeDocument/2006/relationships/font" Target="fonts/RedHatText-italic.fntdata"/><Relationship Id="rId92" Type="http://schemas.openxmlformats.org/officeDocument/2006/relationships/font" Target="fonts/RedHatText-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font" Target="fonts/Roboto-bold.fntdata"/><Relationship Id="rId87" Type="http://schemas.openxmlformats.org/officeDocument/2006/relationships/font" Target="fonts/Roboto-regular.fntdata"/><Relationship Id="rId89" Type="http://schemas.openxmlformats.org/officeDocument/2006/relationships/font" Target="fonts/Roboto-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a5ca20c4c_6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3a5ca20c4c_6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13a5ca20c4c_6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8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8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8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8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91"/>
          <p:cNvSpPr/>
          <p:nvPr>
            <p:ph idx="2" type="pic"/>
          </p:nvPr>
        </p:nvSpPr>
        <p:spPr>
          <a:xfrm>
            <a:off x="5183188" y="987425"/>
            <a:ext cx="6172200" cy="4873625"/>
          </a:xfrm>
          <a:prstGeom prst="rect">
            <a:avLst/>
          </a:prstGeom>
          <a:noFill/>
          <a:ln>
            <a:noFill/>
          </a:ln>
        </p:spPr>
      </p:sp>
      <p:sp>
        <p:nvSpPr>
          <p:cNvPr id="68" name="Google Shape;68;p9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en.wikipedia.org/wiki/Operating_system" TargetMode="External"/><Relationship Id="rId4" Type="http://schemas.openxmlformats.org/officeDocument/2006/relationships/hyperlink" Target="https://en.wikipedia.org/wiki/Linux_kerne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66.png"/><Relationship Id="rId6" Type="http://schemas.openxmlformats.org/officeDocument/2006/relationships/image" Target="../media/image55.png"/><Relationship Id="rId7"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62.png"/><Relationship Id="rId5" Type="http://schemas.openxmlformats.org/officeDocument/2006/relationships/image" Target="../media/image71.png"/><Relationship Id="rId6"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70.png"/><Relationship Id="rId10" Type="http://schemas.openxmlformats.org/officeDocument/2006/relationships/image" Target="../media/image84.png"/><Relationship Id="rId9" Type="http://schemas.openxmlformats.org/officeDocument/2006/relationships/image" Target="../media/image72.png"/><Relationship Id="rId5" Type="http://schemas.openxmlformats.org/officeDocument/2006/relationships/image" Target="../media/image65.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9.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4.png"/><Relationship Id="rId4" Type="http://schemas.openxmlformats.org/officeDocument/2006/relationships/image" Target="../media/image78.png"/><Relationship Id="rId5" Type="http://schemas.openxmlformats.org/officeDocument/2006/relationships/image" Target="../media/image77.png"/><Relationship Id="rId6"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1.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9.png"/><Relationship Id="rId4" Type="http://schemas.openxmlformats.org/officeDocument/2006/relationships/image" Target="../media/image85.png"/><Relationship Id="rId5"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3.png"/><Relationship Id="rId4" Type="http://schemas.openxmlformats.org/officeDocument/2006/relationships/image" Target="../media/image96.png"/><Relationship Id="rId5" Type="http://schemas.openxmlformats.org/officeDocument/2006/relationships/image" Target="../media/image86.png"/><Relationship Id="rId6"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9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2.png"/><Relationship Id="rId4" Type="http://schemas.openxmlformats.org/officeDocument/2006/relationships/image" Target="../media/image102.png"/><Relationship Id="rId5"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1.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4.png"/><Relationship Id="rId4"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image" Target="../media/image98.png"/><Relationship Id="rId7" Type="http://schemas.openxmlformats.org/officeDocument/2006/relationships/image" Target="../media/image101.png"/><Relationship Id="rId8" Type="http://schemas.openxmlformats.org/officeDocument/2006/relationships/image" Target="../media/image10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06.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07.png"/><Relationship Id="rId4" Type="http://schemas.openxmlformats.org/officeDocument/2006/relationships/image" Target="../media/image105.png"/><Relationship Id="rId5" Type="http://schemas.openxmlformats.org/officeDocument/2006/relationships/image" Target="../media/image109.png"/><Relationship Id="rId6" Type="http://schemas.openxmlformats.org/officeDocument/2006/relationships/image" Target="../media/image1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07.png"/><Relationship Id="rId4" Type="http://schemas.openxmlformats.org/officeDocument/2006/relationships/image" Target="../media/image114.png"/><Relationship Id="rId5" Type="http://schemas.openxmlformats.org/officeDocument/2006/relationships/image" Target="../media/image1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17.png"/><Relationship Id="rId4" Type="http://schemas.openxmlformats.org/officeDocument/2006/relationships/image" Target="../media/image1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19.png"/><Relationship Id="rId4" Type="http://schemas.openxmlformats.org/officeDocument/2006/relationships/image" Target="../media/image124.png"/><Relationship Id="rId5" Type="http://schemas.openxmlformats.org/officeDocument/2006/relationships/image" Target="../media/image1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23.png"/><Relationship Id="rId4" Type="http://schemas.openxmlformats.org/officeDocument/2006/relationships/image" Target="../media/image125.png"/><Relationship Id="rId5" Type="http://schemas.openxmlformats.org/officeDocument/2006/relationships/image" Target="../media/image1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27.png"/><Relationship Id="rId4" Type="http://schemas.openxmlformats.org/officeDocument/2006/relationships/image" Target="../media/image1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29.png"/><Relationship Id="rId4" Type="http://schemas.openxmlformats.org/officeDocument/2006/relationships/image" Target="../media/image1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33.png"/><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34.png"/><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36.png"/><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41.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42.png"/><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44.png"/><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48.png"/><Relationship Id="rId4" Type="http://schemas.openxmlformats.org/officeDocument/2006/relationships/image" Target="../media/image1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54.png"/><Relationship Id="rId4" Type="http://schemas.openxmlformats.org/officeDocument/2006/relationships/image" Target="../media/image1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58.png"/><Relationship Id="rId4" Type="http://schemas.openxmlformats.org/officeDocument/2006/relationships/image" Target="../media/image1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59.png"/><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60.png"/><Relationship Id="rId4" Type="http://schemas.openxmlformats.org/officeDocument/2006/relationships/image" Target="../media/image157.png"/><Relationship Id="rId5" Type="http://schemas.openxmlformats.org/officeDocument/2006/relationships/image" Target="../media/image1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64.png"/><Relationship Id="rId4" Type="http://schemas.openxmlformats.org/officeDocument/2006/relationships/image" Target="../media/image162.png"/><Relationship Id="rId5" Type="http://schemas.openxmlformats.org/officeDocument/2006/relationships/hyperlink" Target="https://www.tecmint.com/linux-cron-alternative-at-command-to-schedule-tasks/" TargetMode="External"/><Relationship Id="rId6" Type="http://schemas.openxmlformats.org/officeDocument/2006/relationships/hyperlink" Target="https://www.tecmint.com/11-cron-scheduling-task-examples-in-linux/"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67.png"/><Relationship Id="rId4" Type="http://schemas.openxmlformats.org/officeDocument/2006/relationships/image" Target="../media/image165.png"/><Relationship Id="rId5" Type="http://schemas.openxmlformats.org/officeDocument/2006/relationships/image" Target="../media/image1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2893265" y="-284386"/>
            <a:ext cx="6328196" cy="1450974"/>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4636872" y="687704"/>
            <a:ext cx="2840982" cy="640135"/>
          </a:xfrm>
          <a:prstGeom prst="rect">
            <a:avLst/>
          </a:prstGeom>
          <a:noFill/>
          <a:ln>
            <a:noFill/>
          </a:ln>
        </p:spPr>
      </p:pic>
      <p:pic>
        <p:nvPicPr>
          <p:cNvPr id="90" name="Google Shape;90;p1"/>
          <p:cNvPicPr preferRelativeResize="0"/>
          <p:nvPr/>
        </p:nvPicPr>
        <p:blipFill rotWithShape="1">
          <a:blip r:embed="rId5">
            <a:alphaModFix/>
          </a:blip>
          <a:srcRect b="1810" l="0" r="0" t="-1810"/>
          <a:stretch/>
        </p:blipFill>
        <p:spPr>
          <a:xfrm>
            <a:off x="802084" y="1700339"/>
            <a:ext cx="8218119" cy="51576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txBox="1"/>
          <p:nvPr>
            <p:ph type="title"/>
          </p:nvPr>
        </p:nvSpPr>
        <p:spPr>
          <a:xfrm>
            <a:off x="683654" y="159064"/>
            <a:ext cx="10515600" cy="5106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step-7</a:t>
            </a:r>
            <a:endParaRPr/>
          </a:p>
        </p:txBody>
      </p:sp>
      <p:sp>
        <p:nvSpPr>
          <p:cNvPr id="152" name="Google Shape;152;p9"/>
          <p:cNvSpPr/>
          <p:nvPr/>
        </p:nvSpPr>
        <p:spPr>
          <a:xfrm>
            <a:off x="501185" y="1196593"/>
            <a:ext cx="51732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Set default one </a:t>
            </a:r>
            <a:r>
              <a:rPr lang="en-IN" sz="1800">
                <a:solidFill>
                  <a:srgbClr val="333333"/>
                </a:solidFill>
                <a:latin typeface="Arial"/>
                <a:ea typeface="Arial"/>
                <a:cs typeface="Arial"/>
                <a:sym typeface="Arial"/>
              </a:rPr>
              <a:t>Auto-detected installation media</a:t>
            </a:r>
            <a:r>
              <a:rPr lang="en-IN" sz="1800">
                <a:solidFill>
                  <a:srgbClr val="272727"/>
                </a:solidFill>
                <a:latin typeface="Arial"/>
                <a:ea typeface="Arial"/>
                <a:cs typeface="Arial"/>
                <a:sym typeface="Arial"/>
              </a:rPr>
              <a:t>.</a:t>
            </a:r>
            <a:endParaRPr sz="1800">
              <a:solidFill>
                <a:schemeClr val="dk1"/>
              </a:solidFill>
              <a:latin typeface="Calibri"/>
              <a:ea typeface="Calibri"/>
              <a:cs typeface="Calibri"/>
              <a:sym typeface="Calibri"/>
            </a:endParaRPr>
          </a:p>
        </p:txBody>
      </p:sp>
      <p:pic>
        <p:nvPicPr>
          <p:cNvPr id="153" name="Google Shape;153;p9"/>
          <p:cNvPicPr preferRelativeResize="0"/>
          <p:nvPr/>
        </p:nvPicPr>
        <p:blipFill rotWithShape="1">
          <a:blip r:embed="rId3">
            <a:alphaModFix/>
          </a:blip>
          <a:srcRect b="0" l="0" r="0" t="0"/>
          <a:stretch/>
        </p:blipFill>
        <p:spPr>
          <a:xfrm>
            <a:off x="501184" y="1807872"/>
            <a:ext cx="11089801" cy="50501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txBox="1"/>
          <p:nvPr>
            <p:ph type="title"/>
          </p:nvPr>
        </p:nvSpPr>
        <p:spPr>
          <a:xfrm>
            <a:off x="645017" y="146184"/>
            <a:ext cx="10515600" cy="5492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step=8</a:t>
            </a:r>
            <a:endParaRPr/>
          </a:p>
        </p:txBody>
      </p:sp>
      <p:sp>
        <p:nvSpPr>
          <p:cNvPr id="159" name="Google Shape;159;p10"/>
          <p:cNvSpPr/>
          <p:nvPr/>
        </p:nvSpPr>
        <p:spPr>
          <a:xfrm>
            <a:off x="-1" y="695459"/>
            <a:ext cx="1208038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The next important step is to select your system software. Click on </a:t>
            </a:r>
            <a:r>
              <a:rPr lang="en-IN" sz="1800">
                <a:solidFill>
                  <a:srgbClr val="333333"/>
                </a:solidFill>
                <a:latin typeface="Arial"/>
                <a:ea typeface="Arial"/>
                <a:cs typeface="Arial"/>
                <a:sym typeface="Arial"/>
              </a:rPr>
              <a:t>Software Selection</a:t>
            </a:r>
            <a:r>
              <a:rPr lang="en-IN" sz="1800">
                <a:solidFill>
                  <a:srgbClr val="272727"/>
                </a:solidFill>
                <a:latin typeface="Arial"/>
                <a:ea typeface="Arial"/>
                <a:cs typeface="Arial"/>
                <a:sym typeface="Arial"/>
              </a:rPr>
              <a:t> and choose your Base Installation Environment from the down-list. If you select  </a:t>
            </a:r>
            <a:r>
              <a:rPr b="1" lang="en-IN" sz="1800">
                <a:solidFill>
                  <a:srgbClr val="272727"/>
                </a:solidFill>
                <a:latin typeface="Arial"/>
                <a:ea typeface="Arial"/>
                <a:cs typeface="Arial"/>
                <a:sym typeface="Arial"/>
              </a:rPr>
              <a:t>minimal</a:t>
            </a:r>
            <a:r>
              <a:rPr lang="en-IN" sz="1800">
                <a:solidFill>
                  <a:srgbClr val="272727"/>
                </a:solidFill>
                <a:latin typeface="Arial"/>
                <a:ea typeface="Arial"/>
                <a:cs typeface="Arial"/>
                <a:sym typeface="Arial"/>
              </a:rPr>
              <a:t>  you will have command line screen but if you want to work on command line as well as graphic then </a:t>
            </a:r>
            <a:r>
              <a:rPr b="1" lang="en-IN" sz="1800">
                <a:solidFill>
                  <a:srgbClr val="272727"/>
                </a:solidFill>
                <a:latin typeface="Arial"/>
                <a:ea typeface="Arial"/>
                <a:cs typeface="Arial"/>
                <a:sym typeface="Arial"/>
              </a:rPr>
              <a:t>select server with GUI, here we select minimal</a:t>
            </a:r>
            <a:endParaRPr b="1" sz="1800">
              <a:solidFill>
                <a:schemeClr val="dk1"/>
              </a:solidFill>
              <a:latin typeface="Calibri"/>
              <a:ea typeface="Calibri"/>
              <a:cs typeface="Calibri"/>
              <a:sym typeface="Calibri"/>
            </a:endParaRPr>
          </a:p>
        </p:txBody>
      </p:sp>
      <p:pic>
        <p:nvPicPr>
          <p:cNvPr id="160" name="Google Shape;160;p10"/>
          <p:cNvPicPr preferRelativeResize="0"/>
          <p:nvPr/>
        </p:nvPicPr>
        <p:blipFill rotWithShape="1">
          <a:blip r:embed="rId3">
            <a:alphaModFix/>
          </a:blip>
          <a:srcRect b="0" l="0" r="0" t="0"/>
          <a:stretch/>
        </p:blipFill>
        <p:spPr>
          <a:xfrm>
            <a:off x="1435994" y="1717720"/>
            <a:ext cx="10108306" cy="51402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1"/>
          <p:cNvSpPr txBox="1"/>
          <p:nvPr>
            <p:ph type="title"/>
          </p:nvPr>
        </p:nvSpPr>
        <p:spPr>
          <a:xfrm>
            <a:off x="838200" y="365125"/>
            <a:ext cx="10515600" cy="49212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 =9</a:t>
            </a:r>
            <a:endParaRPr/>
          </a:p>
        </p:txBody>
      </p:sp>
      <p:pic>
        <p:nvPicPr>
          <p:cNvPr id="166" name="Google Shape;166;p11"/>
          <p:cNvPicPr preferRelativeResize="0"/>
          <p:nvPr/>
        </p:nvPicPr>
        <p:blipFill rotWithShape="1">
          <a:blip r:embed="rId3">
            <a:alphaModFix/>
          </a:blip>
          <a:srcRect b="0" l="0" r="0" t="0"/>
          <a:stretch/>
        </p:blipFill>
        <p:spPr>
          <a:xfrm>
            <a:off x="1" y="1143000"/>
            <a:ext cx="11987212" cy="571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2"/>
          <p:cNvSpPr txBox="1"/>
          <p:nvPr>
            <p:ph type="title"/>
          </p:nvPr>
        </p:nvSpPr>
        <p:spPr>
          <a:xfrm>
            <a:off x="1009650" y="322262"/>
            <a:ext cx="10515600" cy="62071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 10</a:t>
            </a:r>
            <a:endParaRPr/>
          </a:p>
        </p:txBody>
      </p:sp>
      <p:sp>
        <p:nvSpPr>
          <p:cNvPr id="172" name="Google Shape;172;p12"/>
          <p:cNvSpPr/>
          <p:nvPr/>
        </p:nvSpPr>
        <p:spPr>
          <a:xfrm>
            <a:off x="171450" y="942975"/>
            <a:ext cx="110299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The next important step is to configure your system  partitions.</a:t>
            </a:r>
            <a:r>
              <a:rPr lang="en-IN" sz="1800">
                <a:solidFill>
                  <a:schemeClr val="dk1"/>
                </a:solidFill>
                <a:latin typeface="Calibri"/>
                <a:ea typeface="Calibri"/>
                <a:cs typeface="Calibri"/>
                <a:sym typeface="Calibri"/>
              </a:rPr>
              <a:t> better management over system space, then hit on Click here to create them automatically.</a:t>
            </a:r>
            <a:endParaRPr/>
          </a:p>
        </p:txBody>
      </p:sp>
      <p:pic>
        <p:nvPicPr>
          <p:cNvPr id="173" name="Google Shape;173;p12"/>
          <p:cNvPicPr preferRelativeResize="0"/>
          <p:nvPr/>
        </p:nvPicPr>
        <p:blipFill rotWithShape="1">
          <a:blip r:embed="rId3">
            <a:alphaModFix/>
          </a:blip>
          <a:srcRect b="0" l="0" r="0" t="0"/>
          <a:stretch/>
        </p:blipFill>
        <p:spPr>
          <a:xfrm>
            <a:off x="671514" y="1589306"/>
            <a:ext cx="11520486" cy="52686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type="title"/>
          </p:nvPr>
        </p:nvSpPr>
        <p:spPr>
          <a:xfrm>
            <a:off x="838200" y="365126"/>
            <a:ext cx="10515600" cy="53498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step=11</a:t>
            </a:r>
            <a:endParaRPr/>
          </a:p>
        </p:txBody>
      </p:sp>
      <p:pic>
        <p:nvPicPr>
          <p:cNvPr id="179" name="Google Shape;179;p13"/>
          <p:cNvPicPr preferRelativeResize="0"/>
          <p:nvPr/>
        </p:nvPicPr>
        <p:blipFill rotWithShape="1">
          <a:blip r:embed="rId3">
            <a:alphaModFix/>
          </a:blip>
          <a:srcRect b="0" l="0" r="0" t="0"/>
          <a:stretch/>
        </p:blipFill>
        <p:spPr>
          <a:xfrm>
            <a:off x="228601" y="1500188"/>
            <a:ext cx="11758612" cy="5357812"/>
          </a:xfrm>
          <a:prstGeom prst="rect">
            <a:avLst/>
          </a:prstGeom>
          <a:noFill/>
          <a:ln>
            <a:noFill/>
          </a:ln>
        </p:spPr>
      </p:pic>
      <p:sp>
        <p:nvSpPr>
          <p:cNvPr id="180" name="Google Shape;180;p13"/>
          <p:cNvSpPr/>
          <p:nvPr/>
        </p:nvSpPr>
        <p:spPr>
          <a:xfrm>
            <a:off x="462275" y="916545"/>
            <a:ext cx="65668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We  create  this partition  by selecting  standard partion option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838200" y="365125"/>
            <a:ext cx="10515600" cy="49212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step12</a:t>
            </a:r>
            <a:endParaRPr/>
          </a:p>
        </p:txBody>
      </p:sp>
      <p:pic>
        <p:nvPicPr>
          <p:cNvPr id="186" name="Google Shape;186;p14"/>
          <p:cNvPicPr preferRelativeResize="0"/>
          <p:nvPr>
            <p:ph idx="1" type="body"/>
          </p:nvPr>
        </p:nvPicPr>
        <p:blipFill rotWithShape="1">
          <a:blip r:embed="rId3">
            <a:alphaModFix/>
          </a:blip>
          <a:srcRect b="0" l="0" r="0" t="0"/>
          <a:stretch/>
        </p:blipFill>
        <p:spPr>
          <a:xfrm>
            <a:off x="600075" y="1825625"/>
            <a:ext cx="11591925" cy="4351338"/>
          </a:xfrm>
          <a:prstGeom prst="rect">
            <a:avLst/>
          </a:prstGeom>
          <a:noFill/>
          <a:ln>
            <a:noFill/>
          </a:ln>
        </p:spPr>
      </p:pic>
      <p:sp>
        <p:nvSpPr>
          <p:cNvPr id="187" name="Google Shape;187;p14"/>
          <p:cNvSpPr/>
          <p:nvPr/>
        </p:nvSpPr>
        <p:spPr>
          <a:xfrm>
            <a:off x="547094" y="1156771"/>
            <a:ext cx="82111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Here  we select  option  Accept changes</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5"/>
          <p:cNvSpPr txBox="1"/>
          <p:nvPr>
            <p:ph type="title"/>
          </p:nvPr>
        </p:nvSpPr>
        <p:spPr>
          <a:xfrm>
            <a:off x="838200" y="365125"/>
            <a:ext cx="10515600" cy="62071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step=13</a:t>
            </a:r>
            <a:endParaRPr/>
          </a:p>
        </p:txBody>
      </p:sp>
      <p:sp>
        <p:nvSpPr>
          <p:cNvPr id="193" name="Google Shape;193;p15"/>
          <p:cNvSpPr/>
          <p:nvPr/>
        </p:nvSpPr>
        <p:spPr>
          <a:xfrm>
            <a:off x="104775" y="1181397"/>
            <a:ext cx="119395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he last step before continuing with installation process is setting your Network Connection. Click on </a:t>
            </a:r>
            <a:r>
              <a:rPr lang="en-IN" sz="1800">
                <a:solidFill>
                  <a:srgbClr val="333333"/>
                </a:solidFill>
                <a:latin typeface="Arial"/>
                <a:ea typeface="Arial"/>
                <a:cs typeface="Arial"/>
                <a:sym typeface="Arial"/>
              </a:rPr>
              <a:t>Network &amp; Hostname</a:t>
            </a:r>
            <a:r>
              <a:rPr lang="en-IN" sz="1800">
                <a:solidFill>
                  <a:srgbClr val="272727"/>
                </a:solidFill>
                <a:latin typeface="Arial"/>
                <a:ea typeface="Arial"/>
                <a:cs typeface="Arial"/>
                <a:sym typeface="Arial"/>
              </a:rPr>
              <a:t> and setup your system hostname</a:t>
            </a:r>
            <a:endParaRPr sz="1800">
              <a:solidFill>
                <a:schemeClr val="dk1"/>
              </a:solidFill>
              <a:latin typeface="Calibri"/>
              <a:ea typeface="Calibri"/>
              <a:cs typeface="Calibri"/>
              <a:sym typeface="Calibri"/>
            </a:endParaRPr>
          </a:p>
        </p:txBody>
      </p:sp>
      <p:pic>
        <p:nvPicPr>
          <p:cNvPr id="194" name="Google Shape;194;p15"/>
          <p:cNvPicPr preferRelativeResize="0"/>
          <p:nvPr/>
        </p:nvPicPr>
        <p:blipFill rotWithShape="1">
          <a:blip r:embed="rId3">
            <a:alphaModFix/>
          </a:blip>
          <a:srcRect b="0" l="0" r="0" t="0"/>
          <a:stretch/>
        </p:blipFill>
        <p:spPr>
          <a:xfrm>
            <a:off x="514350" y="1827728"/>
            <a:ext cx="11215688" cy="50302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6"/>
          <p:cNvSpPr txBox="1"/>
          <p:nvPr>
            <p:ph type="title"/>
          </p:nvPr>
        </p:nvSpPr>
        <p:spPr>
          <a:xfrm>
            <a:off x="892969" y="0"/>
            <a:ext cx="10515600" cy="6635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 =14 </a:t>
            </a:r>
            <a:endParaRPr/>
          </a:p>
        </p:txBody>
      </p:sp>
      <p:sp>
        <p:nvSpPr>
          <p:cNvPr id="200" name="Google Shape;200;p16"/>
          <p:cNvSpPr/>
          <p:nvPr/>
        </p:nvSpPr>
        <p:spPr>
          <a:xfrm>
            <a:off x="0" y="770276"/>
            <a:ext cx="1230153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After setting up hostname bring up your Network Interface by switching the top </a:t>
            </a:r>
            <a:r>
              <a:rPr lang="en-IN" sz="1800">
                <a:solidFill>
                  <a:srgbClr val="333333"/>
                </a:solidFill>
                <a:latin typeface="Arial"/>
                <a:ea typeface="Arial"/>
                <a:cs typeface="Arial"/>
                <a:sym typeface="Arial"/>
              </a:rPr>
              <a:t>Ethernet</a:t>
            </a:r>
            <a:r>
              <a:rPr lang="en-IN" sz="1800">
                <a:solidFill>
                  <a:srgbClr val="272727"/>
                </a:solidFill>
                <a:latin typeface="Arial"/>
                <a:ea typeface="Arial"/>
                <a:cs typeface="Arial"/>
                <a:sym typeface="Arial"/>
              </a:rPr>
              <a:t> button to </a:t>
            </a:r>
            <a:r>
              <a:rPr lang="en-IN" sz="1800">
                <a:solidFill>
                  <a:srgbClr val="333333"/>
                </a:solidFill>
                <a:latin typeface="Arial"/>
                <a:ea typeface="Arial"/>
                <a:cs typeface="Arial"/>
                <a:sym typeface="Arial"/>
              </a:rPr>
              <a:t>ON</a:t>
            </a:r>
            <a:r>
              <a:rPr lang="en-IN" sz="1800">
                <a:solidFill>
                  <a:srgbClr val="272727"/>
                </a:solidFill>
                <a:latin typeface="Arial"/>
                <a:ea typeface="Arial"/>
                <a:cs typeface="Arial"/>
                <a:sym typeface="Arial"/>
              </a:rPr>
              <a:t>. If your network provides automatic Interface configurations through a DHCP server your IPs should be visible on Ethernet Interface Card else go to </a:t>
            </a:r>
            <a:r>
              <a:rPr lang="en-IN" sz="1800">
                <a:solidFill>
                  <a:srgbClr val="333333"/>
                </a:solidFill>
                <a:latin typeface="Arial"/>
                <a:ea typeface="Arial"/>
                <a:cs typeface="Arial"/>
                <a:sym typeface="Arial"/>
              </a:rPr>
              <a:t>Configure</a:t>
            </a:r>
            <a:r>
              <a:rPr lang="en-IN" sz="1800">
                <a:solidFill>
                  <a:srgbClr val="272727"/>
                </a:solidFill>
                <a:latin typeface="Arial"/>
                <a:ea typeface="Arial"/>
                <a:cs typeface="Arial"/>
                <a:sym typeface="Arial"/>
              </a:rPr>
              <a:t> button and provide your static network settings for your appropriate network connection.</a:t>
            </a:r>
            <a:endParaRPr sz="1800">
              <a:solidFill>
                <a:schemeClr val="dk1"/>
              </a:solidFill>
              <a:latin typeface="Calibri"/>
              <a:ea typeface="Calibri"/>
              <a:cs typeface="Calibri"/>
              <a:sym typeface="Calibri"/>
            </a:endParaRPr>
          </a:p>
        </p:txBody>
      </p:sp>
      <p:pic>
        <p:nvPicPr>
          <p:cNvPr id="201" name="Google Shape;201;p16"/>
          <p:cNvPicPr preferRelativeResize="0"/>
          <p:nvPr/>
        </p:nvPicPr>
        <p:blipFill rotWithShape="1">
          <a:blip r:embed="rId3">
            <a:alphaModFix/>
          </a:blip>
          <a:srcRect b="0" l="0" r="0" t="0"/>
          <a:stretch/>
        </p:blipFill>
        <p:spPr>
          <a:xfrm>
            <a:off x="214312" y="2200276"/>
            <a:ext cx="6143625" cy="4271962"/>
          </a:xfrm>
          <a:prstGeom prst="rect">
            <a:avLst/>
          </a:prstGeom>
          <a:noFill/>
          <a:ln>
            <a:noFill/>
          </a:ln>
        </p:spPr>
      </p:pic>
      <p:pic>
        <p:nvPicPr>
          <p:cNvPr id="202" name="Google Shape;202;p16"/>
          <p:cNvPicPr preferRelativeResize="0"/>
          <p:nvPr/>
        </p:nvPicPr>
        <p:blipFill rotWithShape="1">
          <a:blip r:embed="rId4">
            <a:alphaModFix/>
          </a:blip>
          <a:srcRect b="0" l="0" r="0" t="0"/>
          <a:stretch/>
        </p:blipFill>
        <p:spPr>
          <a:xfrm>
            <a:off x="6572251" y="2131388"/>
            <a:ext cx="5619750" cy="44097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7"/>
          <p:cNvSpPr txBox="1"/>
          <p:nvPr>
            <p:ph type="title"/>
          </p:nvPr>
        </p:nvSpPr>
        <p:spPr>
          <a:xfrm>
            <a:off x="709612" y="107951"/>
            <a:ext cx="10515600" cy="4635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step=15</a:t>
            </a:r>
            <a:endParaRPr/>
          </a:p>
        </p:txBody>
      </p:sp>
      <p:sp>
        <p:nvSpPr>
          <p:cNvPr id="208" name="Google Shape;208;p17"/>
          <p:cNvSpPr/>
          <p:nvPr/>
        </p:nvSpPr>
        <p:spPr>
          <a:xfrm>
            <a:off x="-1" y="985749"/>
            <a:ext cx="1204436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After finishing editing Ethernet Interface settings hit on </a:t>
            </a:r>
            <a:r>
              <a:rPr lang="en-IN" sz="1800">
                <a:solidFill>
                  <a:srgbClr val="333333"/>
                </a:solidFill>
                <a:latin typeface="Arial"/>
                <a:ea typeface="Arial"/>
                <a:cs typeface="Arial"/>
                <a:sym typeface="Arial"/>
              </a:rPr>
              <a:t>Done</a:t>
            </a:r>
            <a:r>
              <a:rPr lang="en-IN" sz="1800">
                <a:solidFill>
                  <a:srgbClr val="272727"/>
                </a:solidFill>
                <a:latin typeface="Arial"/>
                <a:ea typeface="Arial"/>
                <a:cs typeface="Arial"/>
                <a:sym typeface="Arial"/>
              </a:rPr>
              <a:t> which you bring you to default window installer and after you check on your installation settings hit on </a:t>
            </a:r>
            <a:r>
              <a:rPr b="1" lang="en-IN" sz="1800">
                <a:solidFill>
                  <a:srgbClr val="333333"/>
                </a:solidFill>
                <a:latin typeface="Arial"/>
                <a:ea typeface="Arial"/>
                <a:cs typeface="Arial"/>
                <a:sym typeface="Arial"/>
              </a:rPr>
              <a:t>Begin Installation</a:t>
            </a:r>
            <a:r>
              <a:rPr b="1" lang="en-IN" sz="1800">
                <a:solidFill>
                  <a:srgbClr val="272727"/>
                </a:solidFill>
                <a:latin typeface="Arial"/>
                <a:ea typeface="Arial"/>
                <a:cs typeface="Arial"/>
                <a:sym typeface="Arial"/>
              </a:rPr>
              <a:t> </a:t>
            </a:r>
            <a:r>
              <a:rPr lang="en-IN" sz="1800">
                <a:solidFill>
                  <a:srgbClr val="272727"/>
                </a:solidFill>
                <a:latin typeface="Arial"/>
                <a:ea typeface="Arial"/>
                <a:cs typeface="Arial"/>
                <a:sym typeface="Arial"/>
              </a:rPr>
              <a:t>to proceed further with system installation.</a:t>
            </a:r>
            <a:endParaRPr sz="1800">
              <a:solidFill>
                <a:schemeClr val="dk1"/>
              </a:solidFill>
              <a:latin typeface="Calibri"/>
              <a:ea typeface="Calibri"/>
              <a:cs typeface="Calibri"/>
              <a:sym typeface="Calibri"/>
            </a:endParaRPr>
          </a:p>
        </p:txBody>
      </p:sp>
      <p:pic>
        <p:nvPicPr>
          <p:cNvPr id="209" name="Google Shape;209;p17"/>
          <p:cNvPicPr preferRelativeResize="0"/>
          <p:nvPr/>
        </p:nvPicPr>
        <p:blipFill rotWithShape="1">
          <a:blip r:embed="rId3">
            <a:alphaModFix/>
          </a:blip>
          <a:srcRect b="0" l="0" r="0" t="0"/>
          <a:stretch/>
        </p:blipFill>
        <p:spPr>
          <a:xfrm>
            <a:off x="228600" y="1632080"/>
            <a:ext cx="11815761" cy="52259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8"/>
          <p:cNvSpPr txBox="1"/>
          <p:nvPr>
            <p:ph type="title"/>
          </p:nvPr>
        </p:nvSpPr>
        <p:spPr>
          <a:xfrm>
            <a:off x="838200" y="365126"/>
            <a:ext cx="10515600" cy="53498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step=16</a:t>
            </a:r>
            <a:endParaRPr/>
          </a:p>
        </p:txBody>
      </p:sp>
      <p:sp>
        <p:nvSpPr>
          <p:cNvPr id="215" name="Google Shape;215;p18"/>
          <p:cNvSpPr/>
          <p:nvPr/>
        </p:nvSpPr>
        <p:spPr>
          <a:xfrm>
            <a:off x="104774" y="900114"/>
            <a:ext cx="1179671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As the installation begins writing the system components on your hard-disk, you need to supply your</a:t>
            </a:r>
            <a:r>
              <a:rPr b="1" lang="en-IN" sz="1800">
                <a:solidFill>
                  <a:srgbClr val="272727"/>
                </a:solidFill>
                <a:latin typeface="Arial"/>
                <a:ea typeface="Arial"/>
                <a:cs typeface="Arial"/>
                <a:sym typeface="Arial"/>
              </a:rPr>
              <a:t> </a:t>
            </a:r>
            <a:r>
              <a:rPr b="1" lang="en-IN" sz="1800">
                <a:solidFill>
                  <a:srgbClr val="333333"/>
                </a:solidFill>
                <a:latin typeface="Arial"/>
                <a:ea typeface="Arial"/>
                <a:cs typeface="Arial"/>
                <a:sym typeface="Arial"/>
              </a:rPr>
              <a:t>Root Password</a:t>
            </a:r>
            <a:r>
              <a:rPr lang="en-IN" sz="1800">
                <a:solidFill>
                  <a:srgbClr val="272727"/>
                </a:solidFill>
                <a:latin typeface="Arial"/>
                <a:ea typeface="Arial"/>
                <a:cs typeface="Arial"/>
                <a:sym typeface="Arial"/>
              </a:rPr>
              <a:t> and create a new User. Click on </a:t>
            </a:r>
            <a:r>
              <a:rPr lang="en-IN" sz="1800">
                <a:solidFill>
                  <a:srgbClr val="333333"/>
                </a:solidFill>
                <a:latin typeface="Arial"/>
                <a:ea typeface="Arial"/>
                <a:cs typeface="Arial"/>
                <a:sym typeface="Arial"/>
              </a:rPr>
              <a:t>Root Password</a:t>
            </a:r>
            <a:r>
              <a:rPr lang="en-IN" sz="1800">
                <a:solidFill>
                  <a:srgbClr val="272727"/>
                </a:solidFill>
                <a:latin typeface="Arial"/>
                <a:ea typeface="Arial"/>
                <a:cs typeface="Arial"/>
                <a:sym typeface="Arial"/>
              </a:rPr>
              <a:t> and try choose a strong with one at least eight characters in length (alpha-numerical and special characters) and hit in </a:t>
            </a:r>
            <a:r>
              <a:rPr lang="en-IN" sz="1800">
                <a:solidFill>
                  <a:srgbClr val="333333"/>
                </a:solidFill>
                <a:latin typeface="Arial"/>
                <a:ea typeface="Arial"/>
                <a:cs typeface="Arial"/>
                <a:sym typeface="Arial"/>
              </a:rPr>
              <a:t>Done</a:t>
            </a:r>
            <a:r>
              <a:rPr lang="en-IN" sz="1800">
                <a:solidFill>
                  <a:srgbClr val="272727"/>
                </a:solidFill>
                <a:latin typeface="Arial"/>
                <a:ea typeface="Arial"/>
                <a:cs typeface="Arial"/>
                <a:sym typeface="Arial"/>
              </a:rPr>
              <a:t> when you finish.</a:t>
            </a:r>
            <a:endParaRPr sz="1800">
              <a:solidFill>
                <a:schemeClr val="dk1"/>
              </a:solidFill>
              <a:latin typeface="Calibri"/>
              <a:ea typeface="Calibri"/>
              <a:cs typeface="Calibri"/>
              <a:sym typeface="Calibri"/>
            </a:endParaRPr>
          </a:p>
        </p:txBody>
      </p:sp>
      <p:pic>
        <p:nvPicPr>
          <p:cNvPr id="216" name="Google Shape;216;p18"/>
          <p:cNvPicPr preferRelativeResize="0"/>
          <p:nvPr/>
        </p:nvPicPr>
        <p:blipFill rotWithShape="1">
          <a:blip r:embed="rId3">
            <a:alphaModFix/>
          </a:blip>
          <a:srcRect b="0" l="0" r="0" t="0"/>
          <a:stretch/>
        </p:blipFill>
        <p:spPr>
          <a:xfrm>
            <a:off x="340963" y="1983782"/>
            <a:ext cx="11560523" cy="48742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b="0" l="0" r="0" t="0"/>
          <a:stretch/>
        </p:blipFill>
        <p:spPr>
          <a:xfrm>
            <a:off x="2622809" y="-232870"/>
            <a:ext cx="6328196" cy="1450974"/>
          </a:xfrm>
          <a:prstGeom prst="rect">
            <a:avLst/>
          </a:prstGeom>
          <a:noFill/>
          <a:ln>
            <a:noFill/>
          </a:ln>
        </p:spPr>
      </p:pic>
      <p:pic>
        <p:nvPicPr>
          <p:cNvPr id="96" name="Google Shape;96;p2"/>
          <p:cNvPicPr preferRelativeResize="0"/>
          <p:nvPr/>
        </p:nvPicPr>
        <p:blipFill rotWithShape="1">
          <a:blip r:embed="rId4">
            <a:alphaModFix/>
          </a:blip>
          <a:srcRect b="0" l="0" r="0" t="0"/>
          <a:stretch/>
        </p:blipFill>
        <p:spPr>
          <a:xfrm>
            <a:off x="4672384" y="922422"/>
            <a:ext cx="2615411" cy="591363"/>
          </a:xfrm>
          <a:prstGeom prst="rect">
            <a:avLst/>
          </a:prstGeom>
          <a:noFill/>
          <a:ln>
            <a:noFill/>
          </a:ln>
        </p:spPr>
      </p:pic>
      <p:pic>
        <p:nvPicPr>
          <p:cNvPr id="97" name="Google Shape;97;p2"/>
          <p:cNvPicPr preferRelativeResize="0"/>
          <p:nvPr/>
        </p:nvPicPr>
        <p:blipFill rotWithShape="1">
          <a:blip r:embed="rId5">
            <a:alphaModFix/>
          </a:blip>
          <a:srcRect b="0" l="0" r="0" t="0"/>
          <a:stretch/>
        </p:blipFill>
        <p:spPr>
          <a:xfrm>
            <a:off x="751330" y="1648888"/>
            <a:ext cx="9693436" cy="3792041"/>
          </a:xfrm>
          <a:prstGeom prst="rect">
            <a:avLst/>
          </a:prstGeom>
          <a:noFill/>
          <a:ln>
            <a:noFill/>
          </a:ln>
        </p:spPr>
      </p:pic>
      <p:sp>
        <p:nvSpPr>
          <p:cNvPr id="98" name="Google Shape;98;p2"/>
          <p:cNvSpPr txBox="1"/>
          <p:nvPr/>
        </p:nvSpPr>
        <p:spPr>
          <a:xfrm>
            <a:off x="847165" y="5256263"/>
            <a:ext cx="55267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19)Firewall in Linux</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791705" y="117152"/>
            <a:ext cx="10515600" cy="62676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step=17</a:t>
            </a:r>
            <a:endParaRPr/>
          </a:p>
        </p:txBody>
      </p:sp>
      <p:sp>
        <p:nvSpPr>
          <p:cNvPr id="222" name="Google Shape;222;p19"/>
          <p:cNvSpPr/>
          <p:nvPr/>
        </p:nvSpPr>
        <p:spPr>
          <a:xfrm>
            <a:off x="0" y="1107539"/>
            <a:ext cx="119956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After the installation finishes the installer will announce that everything completed with success so you should be ready to use your system after </a:t>
            </a:r>
            <a:r>
              <a:rPr b="1" lang="en-IN" sz="1800">
                <a:solidFill>
                  <a:srgbClr val="272727"/>
                </a:solidFill>
                <a:latin typeface="Arial"/>
                <a:ea typeface="Arial"/>
                <a:cs typeface="Arial"/>
                <a:sym typeface="Arial"/>
              </a:rPr>
              <a:t>reboot</a:t>
            </a:r>
            <a:r>
              <a:rPr lang="en-IN" sz="1800">
                <a:solidFill>
                  <a:srgbClr val="272727"/>
                </a:solidFill>
                <a:latin typeface="Arial"/>
                <a:ea typeface="Arial"/>
                <a:cs typeface="Arial"/>
                <a:sym typeface="Arial"/>
              </a:rPr>
              <a:t>.</a:t>
            </a:r>
            <a:endParaRPr sz="1800">
              <a:solidFill>
                <a:schemeClr val="dk1"/>
              </a:solidFill>
              <a:latin typeface="Calibri"/>
              <a:ea typeface="Calibri"/>
              <a:cs typeface="Calibri"/>
              <a:sym typeface="Calibri"/>
            </a:endParaRPr>
          </a:p>
        </p:txBody>
      </p:sp>
      <p:pic>
        <p:nvPicPr>
          <p:cNvPr id="223" name="Google Shape;223;p19"/>
          <p:cNvPicPr preferRelativeResize="0"/>
          <p:nvPr/>
        </p:nvPicPr>
        <p:blipFill rotWithShape="1">
          <a:blip r:embed="rId3">
            <a:alphaModFix/>
          </a:blip>
          <a:srcRect b="0" l="0" r="0" t="0"/>
          <a:stretch/>
        </p:blipFill>
        <p:spPr>
          <a:xfrm>
            <a:off x="418454" y="1869517"/>
            <a:ext cx="11577234" cy="49884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0"/>
          <p:cNvPicPr preferRelativeResize="0"/>
          <p:nvPr/>
        </p:nvPicPr>
        <p:blipFill rotWithShape="1">
          <a:blip r:embed="rId3">
            <a:alphaModFix/>
          </a:blip>
          <a:srcRect b="0" l="0" r="0" t="0"/>
          <a:stretch/>
        </p:blipFill>
        <p:spPr>
          <a:xfrm>
            <a:off x="3127827" y="-219993"/>
            <a:ext cx="6425741" cy="1450974"/>
          </a:xfrm>
          <a:prstGeom prst="rect">
            <a:avLst/>
          </a:prstGeom>
          <a:noFill/>
          <a:ln>
            <a:noFill/>
          </a:ln>
        </p:spPr>
      </p:pic>
      <p:pic>
        <p:nvPicPr>
          <p:cNvPr id="229" name="Google Shape;229;p20"/>
          <p:cNvPicPr preferRelativeResize="0"/>
          <p:nvPr/>
        </p:nvPicPr>
        <p:blipFill rotWithShape="1">
          <a:blip r:embed="rId4">
            <a:alphaModFix/>
          </a:blip>
          <a:srcRect b="0" l="0" r="0" t="0"/>
          <a:stretch/>
        </p:blipFill>
        <p:spPr>
          <a:xfrm>
            <a:off x="4651047" y="935300"/>
            <a:ext cx="2658086" cy="591363"/>
          </a:xfrm>
          <a:prstGeom prst="rect">
            <a:avLst/>
          </a:prstGeom>
          <a:noFill/>
          <a:ln>
            <a:noFill/>
          </a:ln>
        </p:spPr>
      </p:pic>
      <p:pic>
        <p:nvPicPr>
          <p:cNvPr id="230" name="Google Shape;230;p20"/>
          <p:cNvPicPr preferRelativeResize="0"/>
          <p:nvPr/>
        </p:nvPicPr>
        <p:blipFill rotWithShape="1">
          <a:blip r:embed="rId5">
            <a:alphaModFix/>
          </a:blip>
          <a:srcRect b="0" l="0" r="0" t="0"/>
          <a:stretch/>
        </p:blipFill>
        <p:spPr>
          <a:xfrm>
            <a:off x="397743" y="1623746"/>
            <a:ext cx="1969179" cy="493819"/>
          </a:xfrm>
          <a:prstGeom prst="rect">
            <a:avLst/>
          </a:prstGeom>
          <a:noFill/>
          <a:ln>
            <a:noFill/>
          </a:ln>
        </p:spPr>
      </p:pic>
      <p:sp>
        <p:nvSpPr>
          <p:cNvPr id="231" name="Google Shape;231;p20"/>
          <p:cNvSpPr/>
          <p:nvPr/>
        </p:nvSpPr>
        <p:spPr>
          <a:xfrm>
            <a:off x="398492" y="2117565"/>
            <a:ext cx="1179350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Source Sans Pro"/>
                <a:ea typeface="Source Sans Pro"/>
                <a:cs typeface="Source Sans Pro"/>
                <a:sym typeface="Source Sans Pro"/>
              </a:rPr>
              <a:t>Linux is an operating system or a kernel. It is distributed under an open source license Open source meaning an operating system of which we can see the source code and can modify it as per our requirement . Its functionality list is quite like UNIX</a:t>
            </a:r>
            <a:endParaRPr sz="1800">
              <a:solidFill>
                <a:schemeClr val="dk1"/>
              </a:solidFill>
              <a:latin typeface="Calibri"/>
              <a:ea typeface="Calibri"/>
              <a:cs typeface="Calibri"/>
              <a:sym typeface="Calibri"/>
            </a:endParaRPr>
          </a:p>
        </p:txBody>
      </p:sp>
      <p:pic>
        <p:nvPicPr>
          <p:cNvPr id="232" name="Google Shape;232;p20"/>
          <p:cNvPicPr preferRelativeResize="0"/>
          <p:nvPr/>
        </p:nvPicPr>
        <p:blipFill rotWithShape="1">
          <a:blip r:embed="rId6">
            <a:alphaModFix/>
          </a:blip>
          <a:srcRect b="0" l="0" r="0" t="0"/>
          <a:stretch/>
        </p:blipFill>
        <p:spPr>
          <a:xfrm>
            <a:off x="397743" y="3433660"/>
            <a:ext cx="2469094" cy="493819"/>
          </a:xfrm>
          <a:prstGeom prst="rect">
            <a:avLst/>
          </a:prstGeom>
          <a:noFill/>
          <a:ln>
            <a:noFill/>
          </a:ln>
        </p:spPr>
      </p:pic>
      <p:sp>
        <p:nvSpPr>
          <p:cNvPr id="233" name="Google Shape;233;p20"/>
          <p:cNvSpPr/>
          <p:nvPr/>
        </p:nvSpPr>
        <p:spPr>
          <a:xfrm>
            <a:off x="397743" y="3927479"/>
            <a:ext cx="1150233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Source Sans Pro"/>
                <a:ea typeface="Source Sans Pro"/>
                <a:cs typeface="Source Sans Pro"/>
                <a:sym typeface="Source Sans Pro"/>
              </a:rPr>
              <a:t>Linux is an operating system or a kernel which invented by young and bright </a:t>
            </a:r>
            <a:r>
              <a:rPr b="1" lang="en-IN" sz="1800">
                <a:solidFill>
                  <a:srgbClr val="222222"/>
                </a:solidFill>
                <a:latin typeface="Arial"/>
                <a:ea typeface="Arial"/>
                <a:cs typeface="Arial"/>
                <a:sym typeface="Arial"/>
              </a:rPr>
              <a:t>Linus Torvalds</a:t>
            </a:r>
            <a:r>
              <a:rPr lang="en-IN" sz="1800">
                <a:solidFill>
                  <a:srgbClr val="222222"/>
                </a:solidFill>
                <a:latin typeface="Source Sans Pro"/>
                <a:ea typeface="Source Sans Pro"/>
                <a:cs typeface="Source Sans Pro"/>
                <a:sym typeface="Source Sans Pro"/>
              </a:rPr>
              <a:t> when he was a computer science student. He used to work on the </a:t>
            </a:r>
            <a:r>
              <a:rPr b="1" lang="en-IN" sz="1800">
                <a:solidFill>
                  <a:srgbClr val="222222"/>
                </a:solidFill>
                <a:latin typeface="Arial"/>
                <a:ea typeface="Arial"/>
                <a:cs typeface="Arial"/>
                <a:sym typeface="Arial"/>
              </a:rPr>
              <a:t>UNIX OS .</a:t>
            </a:r>
            <a:endParaRPr sz="1800">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1"/>
          <p:cNvSpPr txBox="1"/>
          <p:nvPr>
            <p:ph idx="1" type="body"/>
          </p:nvPr>
        </p:nvSpPr>
        <p:spPr>
          <a:xfrm>
            <a:off x="3733800" y="1690688"/>
            <a:ext cx="8763000" cy="6334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of linux-1</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39" name="Google Shape;239;p21"/>
          <p:cNvSpPr txBox="1"/>
          <p:nvPr>
            <p:ph type="title"/>
          </p:nvPr>
        </p:nvSpPr>
        <p:spPr>
          <a:xfrm>
            <a:off x="32004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Introduction of linux-1</a:t>
            </a:r>
            <a:endParaRPr/>
          </a:p>
        </p:txBody>
      </p:sp>
      <p:sp>
        <p:nvSpPr>
          <p:cNvPr id="240" name="Google Shape;240;p21"/>
          <p:cNvSpPr/>
          <p:nvPr/>
        </p:nvSpPr>
        <p:spPr>
          <a:xfrm>
            <a:off x="825801" y="2098060"/>
            <a:ext cx="3185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u="none" strike="noStrike">
                <a:solidFill>
                  <a:srgbClr val="222222"/>
                </a:solidFill>
                <a:latin typeface="Source Sans Pro"/>
                <a:ea typeface="Source Sans Pro"/>
                <a:cs typeface="Source Sans Pro"/>
                <a:sym typeface="Source Sans Pro"/>
              </a:rPr>
              <a:t>The benefits of using Linux</a:t>
            </a:r>
            <a:endParaRPr sz="1800">
              <a:solidFill>
                <a:schemeClr val="dk1"/>
              </a:solidFill>
              <a:latin typeface="Calibri"/>
              <a:ea typeface="Calibri"/>
              <a:cs typeface="Calibri"/>
              <a:sym typeface="Calibri"/>
            </a:endParaRPr>
          </a:p>
        </p:txBody>
      </p:sp>
      <p:sp>
        <p:nvSpPr>
          <p:cNvPr id="241" name="Google Shape;241;p21"/>
          <p:cNvSpPr/>
          <p:nvPr/>
        </p:nvSpPr>
        <p:spPr>
          <a:xfrm>
            <a:off x="348293" y="2610683"/>
            <a:ext cx="10341172" cy="258532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22222"/>
              </a:buClr>
              <a:buSzPts val="1800"/>
              <a:buFont typeface="Calibri"/>
              <a:buAutoNum type="arabicPeriod"/>
            </a:pPr>
            <a:r>
              <a:rPr lang="en-IN" sz="1800">
                <a:solidFill>
                  <a:srgbClr val="222222"/>
                </a:solidFill>
                <a:latin typeface="Arial"/>
                <a:ea typeface="Arial"/>
                <a:cs typeface="Arial"/>
                <a:sym typeface="Arial"/>
              </a:rPr>
              <a:t>Being open-source, anyone with programming knowledge can modify it.</a:t>
            </a:r>
            <a:endParaRPr sz="1800">
              <a:solidFill>
                <a:srgbClr val="222222"/>
              </a:solidFill>
              <a:latin typeface="Arial"/>
              <a:ea typeface="Arial"/>
              <a:cs typeface="Arial"/>
              <a:sym typeface="Arial"/>
            </a:endParaRPr>
          </a:p>
          <a:p>
            <a:pPr indent="-342900" lvl="0" marL="342900" marR="0" rtl="0" algn="l">
              <a:spcBef>
                <a:spcPts val="0"/>
              </a:spcBef>
              <a:spcAft>
                <a:spcPts val="0"/>
              </a:spcAft>
              <a:buClr>
                <a:srgbClr val="222222"/>
              </a:buClr>
              <a:buSzPts val="1800"/>
              <a:buFont typeface="Calibri"/>
              <a:buAutoNum type="arabicPeriod"/>
            </a:pPr>
            <a:r>
              <a:rPr lang="en-IN" sz="1800">
                <a:solidFill>
                  <a:srgbClr val="222222"/>
                </a:solidFill>
                <a:latin typeface="Arial"/>
                <a:ea typeface="Arial"/>
                <a:cs typeface="Arial"/>
                <a:sym typeface="Arial"/>
              </a:rPr>
              <a:t>The Linux operating systems now offer </a:t>
            </a:r>
            <a:r>
              <a:rPr b="1" lang="en-IN" sz="1800">
                <a:solidFill>
                  <a:srgbClr val="222222"/>
                </a:solidFill>
                <a:latin typeface="Arial"/>
                <a:ea typeface="Arial"/>
                <a:cs typeface="Arial"/>
                <a:sym typeface="Arial"/>
              </a:rPr>
              <a:t>millions of programs/applications to choose from</a:t>
            </a:r>
            <a:r>
              <a:rPr lang="en-IN" sz="1800">
                <a:solidFill>
                  <a:srgbClr val="222222"/>
                </a:solidFill>
                <a:latin typeface="Arial"/>
                <a:ea typeface="Arial"/>
                <a:cs typeface="Arial"/>
                <a:sym typeface="Arial"/>
              </a:rPr>
              <a:t>, most of them free!</a:t>
            </a:r>
            <a:endParaRPr/>
          </a:p>
          <a:p>
            <a:pPr indent="-342900" lvl="0" marL="342900" marR="0" rtl="0" algn="l">
              <a:spcBef>
                <a:spcPts val="0"/>
              </a:spcBef>
              <a:spcAft>
                <a:spcPts val="0"/>
              </a:spcAft>
              <a:buClr>
                <a:srgbClr val="222222"/>
              </a:buClr>
              <a:buSzPts val="1800"/>
              <a:buFont typeface="Calibri"/>
              <a:buAutoNum type="arabicPeriod"/>
            </a:pPr>
            <a:r>
              <a:rPr lang="en-IN" sz="1800">
                <a:solidFill>
                  <a:srgbClr val="222222"/>
                </a:solidFill>
                <a:latin typeface="Arial"/>
                <a:ea typeface="Arial"/>
                <a:cs typeface="Arial"/>
                <a:sym typeface="Arial"/>
              </a:rPr>
              <a:t>Once you have Linux installed you no longer need an antivirus! Linux is a highly secure system. More so, there is a global development community constantly looking at ways to enhance its security. With each upgrade, the OS becomes more secure and robust</a:t>
            </a:r>
            <a:endParaRPr/>
          </a:p>
          <a:p>
            <a:pPr indent="-342900" lvl="0" marL="342900" marR="0" rtl="0" algn="l">
              <a:spcBef>
                <a:spcPts val="0"/>
              </a:spcBef>
              <a:spcAft>
                <a:spcPts val="0"/>
              </a:spcAft>
              <a:buClr>
                <a:srgbClr val="222222"/>
              </a:buClr>
              <a:buSzPts val="1800"/>
              <a:buFont typeface="Calibri"/>
              <a:buAutoNum type="arabicPeriod"/>
            </a:pPr>
            <a:r>
              <a:rPr lang="en-IN" sz="1800">
                <a:solidFill>
                  <a:srgbClr val="222222"/>
                </a:solidFill>
                <a:latin typeface="Arial"/>
                <a:ea typeface="Arial"/>
                <a:cs typeface="Arial"/>
                <a:sym typeface="Arial"/>
              </a:rPr>
              <a:t>Linux is the OS of choice for Server environments due to its stability and reliability (Mega-companies like Amazon, Facebook, and Google use Linux for their Servers). A Linux based server could run non-stop without a reboot for years on end.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2"/>
          <p:cNvSpPr txBox="1"/>
          <p:nvPr/>
        </p:nvSpPr>
        <p:spPr>
          <a:xfrm>
            <a:off x="3048000" y="0"/>
            <a:ext cx="9144000" cy="680679"/>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Calibri"/>
              <a:buNone/>
            </a:pPr>
            <a:r>
              <a:rPr lang="en-IN" sz="4400">
                <a:solidFill>
                  <a:schemeClr val="dk1"/>
                </a:solidFill>
                <a:latin typeface="Calibri"/>
                <a:ea typeface="Calibri"/>
                <a:cs typeface="Calibri"/>
                <a:sym typeface="Calibri"/>
              </a:rPr>
              <a:t>Introduction of linux-1</a:t>
            </a:r>
            <a:endParaRPr sz="4400">
              <a:solidFill>
                <a:schemeClr val="dk1"/>
              </a:solidFill>
              <a:latin typeface="Calibri"/>
              <a:ea typeface="Calibri"/>
              <a:cs typeface="Calibri"/>
              <a:sym typeface="Calibri"/>
            </a:endParaRPr>
          </a:p>
        </p:txBody>
      </p:sp>
      <p:sp>
        <p:nvSpPr>
          <p:cNvPr id="247" name="Google Shape;247;p22"/>
          <p:cNvSpPr/>
          <p:nvPr/>
        </p:nvSpPr>
        <p:spPr>
          <a:xfrm>
            <a:off x="4533510" y="595786"/>
            <a:ext cx="22867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Introduction of linux-1</a:t>
            </a:r>
            <a:endParaRPr sz="1800">
              <a:solidFill>
                <a:schemeClr val="dk1"/>
              </a:solidFill>
              <a:latin typeface="Calibri"/>
              <a:ea typeface="Calibri"/>
              <a:cs typeface="Calibri"/>
              <a:sym typeface="Calibri"/>
            </a:endParaRPr>
          </a:p>
        </p:txBody>
      </p:sp>
      <p:sp>
        <p:nvSpPr>
          <p:cNvPr id="248" name="Google Shape;248;p22"/>
          <p:cNvSpPr/>
          <p:nvPr/>
        </p:nvSpPr>
        <p:spPr>
          <a:xfrm>
            <a:off x="605268" y="891399"/>
            <a:ext cx="3185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222222"/>
                </a:solidFill>
                <a:latin typeface="Source Sans Pro"/>
                <a:ea typeface="Source Sans Pro"/>
                <a:cs typeface="Source Sans Pro"/>
                <a:sym typeface="Source Sans Pro"/>
              </a:rPr>
              <a:t>The benefits of using Linux</a:t>
            </a:r>
            <a:endParaRPr sz="1800">
              <a:solidFill>
                <a:schemeClr val="dk1"/>
              </a:solidFill>
              <a:latin typeface="Calibri"/>
              <a:ea typeface="Calibri"/>
              <a:cs typeface="Calibri"/>
              <a:sym typeface="Calibri"/>
            </a:endParaRPr>
          </a:p>
        </p:txBody>
      </p:sp>
      <p:sp>
        <p:nvSpPr>
          <p:cNvPr id="249" name="Google Shape;249;p22"/>
          <p:cNvSpPr/>
          <p:nvPr/>
        </p:nvSpPr>
        <p:spPr>
          <a:xfrm>
            <a:off x="605268" y="1457002"/>
            <a:ext cx="10481832" cy="258532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22222"/>
              </a:buClr>
              <a:buSzPts val="1800"/>
              <a:buFont typeface="Calibri"/>
              <a:buAutoNum type="arabicPeriod"/>
            </a:pPr>
            <a:r>
              <a:rPr lang="en-IN" sz="1800">
                <a:solidFill>
                  <a:srgbClr val="222222"/>
                </a:solidFill>
                <a:latin typeface="Arial"/>
                <a:ea typeface="Arial"/>
                <a:cs typeface="Arial"/>
                <a:sym typeface="Arial"/>
              </a:rPr>
              <a:t>Being open-source, anyone with programming knowledge can modify it.</a:t>
            </a:r>
            <a:endParaRPr/>
          </a:p>
          <a:p>
            <a:pPr indent="-342900" lvl="0" marL="342900" marR="0" rtl="0" algn="l">
              <a:spcBef>
                <a:spcPts val="0"/>
              </a:spcBef>
              <a:spcAft>
                <a:spcPts val="0"/>
              </a:spcAft>
              <a:buClr>
                <a:srgbClr val="222222"/>
              </a:buClr>
              <a:buSzPts val="1800"/>
              <a:buFont typeface="Calibri"/>
              <a:buAutoNum type="arabicPeriod"/>
            </a:pPr>
            <a:r>
              <a:rPr lang="en-IN" sz="1800">
                <a:solidFill>
                  <a:srgbClr val="222222"/>
                </a:solidFill>
                <a:latin typeface="Arial"/>
                <a:ea typeface="Arial"/>
                <a:cs typeface="Arial"/>
                <a:sym typeface="Arial"/>
              </a:rPr>
              <a:t>The Linux operating systems now offer </a:t>
            </a:r>
            <a:r>
              <a:rPr b="1" lang="en-IN" sz="1800">
                <a:solidFill>
                  <a:srgbClr val="222222"/>
                </a:solidFill>
                <a:latin typeface="Arial"/>
                <a:ea typeface="Arial"/>
                <a:cs typeface="Arial"/>
                <a:sym typeface="Arial"/>
              </a:rPr>
              <a:t>millions of programs/applications to choose from</a:t>
            </a:r>
            <a:r>
              <a:rPr lang="en-IN" sz="1800">
                <a:solidFill>
                  <a:srgbClr val="222222"/>
                </a:solidFill>
                <a:latin typeface="Arial"/>
                <a:ea typeface="Arial"/>
                <a:cs typeface="Arial"/>
                <a:sym typeface="Arial"/>
              </a:rPr>
              <a:t>, most of them free!</a:t>
            </a:r>
            <a:endParaRPr/>
          </a:p>
          <a:p>
            <a:pPr indent="-342900" lvl="0" marL="342900" marR="0" rtl="0" algn="l">
              <a:spcBef>
                <a:spcPts val="0"/>
              </a:spcBef>
              <a:spcAft>
                <a:spcPts val="0"/>
              </a:spcAft>
              <a:buClr>
                <a:srgbClr val="222222"/>
              </a:buClr>
              <a:buSzPts val="1800"/>
              <a:buFont typeface="Calibri"/>
              <a:buAutoNum type="arabicPeriod"/>
            </a:pPr>
            <a:r>
              <a:rPr lang="en-IN" sz="1800">
                <a:solidFill>
                  <a:srgbClr val="222222"/>
                </a:solidFill>
                <a:latin typeface="Arial"/>
                <a:ea typeface="Arial"/>
                <a:cs typeface="Arial"/>
                <a:sym typeface="Arial"/>
              </a:rPr>
              <a:t>Once you have Linux installed you no longer need an antivirus! Linux is a highly secure system. More so, there is a global development community constantly looking at ways to enhance its security. With each upgrade, the OS becomes more secure and robust</a:t>
            </a:r>
            <a:endParaRPr/>
          </a:p>
          <a:p>
            <a:pPr indent="-342900" lvl="0" marL="342900" marR="0" rtl="0" algn="l">
              <a:spcBef>
                <a:spcPts val="0"/>
              </a:spcBef>
              <a:spcAft>
                <a:spcPts val="0"/>
              </a:spcAft>
              <a:buClr>
                <a:srgbClr val="222222"/>
              </a:buClr>
              <a:buSzPts val="1800"/>
              <a:buFont typeface="Calibri"/>
              <a:buAutoNum type="arabicPeriod"/>
            </a:pPr>
            <a:r>
              <a:rPr lang="en-IN" sz="1800">
                <a:solidFill>
                  <a:srgbClr val="222222"/>
                </a:solidFill>
                <a:latin typeface="Arial"/>
                <a:ea typeface="Arial"/>
                <a:cs typeface="Arial"/>
                <a:sym typeface="Arial"/>
              </a:rPr>
              <a:t>Linux is the OS of choice for Server environments due to its stability and reliability (Mega-companies like Amazon, Facebook, and Google use Linux for their Servers). A Linux based server could run non-stop without a reboot for years on end.</a:t>
            </a:r>
            <a:endParaRPr/>
          </a:p>
        </p:txBody>
      </p:sp>
      <p:sp>
        <p:nvSpPr>
          <p:cNvPr id="250" name="Google Shape;250;p22"/>
          <p:cNvSpPr/>
          <p:nvPr/>
        </p:nvSpPr>
        <p:spPr>
          <a:xfrm>
            <a:off x="605268" y="4106783"/>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 </a:t>
            </a:r>
            <a:r>
              <a:rPr b="1" lang="en-IN" sz="1800">
                <a:solidFill>
                  <a:srgbClr val="222222"/>
                </a:solidFill>
                <a:latin typeface="Arial"/>
                <a:ea typeface="Arial"/>
                <a:cs typeface="Arial"/>
                <a:sym typeface="Arial"/>
              </a:rPr>
              <a:t>Linux distribution</a:t>
            </a:r>
            <a:r>
              <a:rPr lang="en-IN" sz="1800">
                <a:solidFill>
                  <a:srgbClr val="222222"/>
                </a:solidFill>
                <a:latin typeface="Arial"/>
                <a:ea typeface="Arial"/>
                <a:cs typeface="Arial"/>
                <a:sym typeface="Arial"/>
              </a:rPr>
              <a:t> (often abbreviated as </a:t>
            </a:r>
            <a:r>
              <a:rPr b="1" lang="en-IN" sz="1800">
                <a:solidFill>
                  <a:srgbClr val="222222"/>
                </a:solidFill>
                <a:latin typeface="Arial"/>
                <a:ea typeface="Arial"/>
                <a:cs typeface="Arial"/>
                <a:sym typeface="Arial"/>
              </a:rPr>
              <a:t>distro</a:t>
            </a:r>
            <a:r>
              <a:rPr lang="en-IN" sz="1800">
                <a:solidFill>
                  <a:srgbClr val="222222"/>
                </a:solidFill>
                <a:latin typeface="Arial"/>
                <a:ea typeface="Arial"/>
                <a:cs typeface="Arial"/>
                <a:sym typeface="Arial"/>
              </a:rPr>
              <a:t>) is an </a:t>
            </a:r>
            <a:r>
              <a:rPr lang="en-IN" sz="1800" u="sng">
                <a:solidFill>
                  <a:srgbClr val="0645AD"/>
                </a:solidFill>
                <a:latin typeface="Arial"/>
                <a:ea typeface="Arial"/>
                <a:cs typeface="Arial"/>
                <a:sym typeface="Arial"/>
                <a:hlinkClick r:id="rId3">
                  <a:extLst>
                    <a:ext uri="{A12FA001-AC4F-418D-AE19-62706E023703}">
                      <ahyp:hlinkClr val="tx"/>
                    </a:ext>
                  </a:extLst>
                </a:hlinkClick>
              </a:rPr>
              <a:t>operating system</a:t>
            </a:r>
            <a:r>
              <a:rPr lang="en-IN" sz="1800">
                <a:solidFill>
                  <a:srgbClr val="222222"/>
                </a:solidFill>
                <a:latin typeface="Arial"/>
                <a:ea typeface="Arial"/>
                <a:cs typeface="Arial"/>
                <a:sym typeface="Arial"/>
              </a:rPr>
              <a:t> made from a software collection that is based upon the </a:t>
            </a:r>
            <a:r>
              <a:rPr lang="en-IN" sz="1800" u="sng">
                <a:solidFill>
                  <a:srgbClr val="0645AD"/>
                </a:solidFill>
                <a:latin typeface="Arial"/>
                <a:ea typeface="Arial"/>
                <a:cs typeface="Arial"/>
                <a:sym typeface="Arial"/>
                <a:hlinkClick r:id="rId4">
                  <a:extLst>
                    <a:ext uri="{A12FA001-AC4F-418D-AE19-62706E023703}">
                      <ahyp:hlinkClr val="tx"/>
                    </a:ext>
                  </a:extLst>
                </a:hlinkClick>
              </a:rPr>
              <a:t>Linux kernel</a:t>
            </a:r>
            <a:endParaRPr sz="1800">
              <a:solidFill>
                <a:schemeClr val="dk1"/>
              </a:solidFill>
              <a:latin typeface="Calibri"/>
              <a:ea typeface="Calibri"/>
              <a:cs typeface="Calibri"/>
              <a:sym typeface="Calibri"/>
            </a:endParaRPr>
          </a:p>
        </p:txBody>
      </p:sp>
      <p:sp>
        <p:nvSpPr>
          <p:cNvPr id="251" name="Google Shape;251;p22"/>
          <p:cNvSpPr/>
          <p:nvPr/>
        </p:nvSpPr>
        <p:spPr>
          <a:xfrm>
            <a:off x="605268" y="5263768"/>
            <a:ext cx="60960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1)Redhat                               5)Linux Mint</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2)Centos                                6)Suse linux Enterprise/ Open suse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3)Ubantu                               7)Mandriva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4)Debian                                8)Arch linux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3"/>
          <p:cNvSpPr/>
          <p:nvPr/>
        </p:nvSpPr>
        <p:spPr>
          <a:xfrm>
            <a:off x="3782021" y="163009"/>
            <a:ext cx="55121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chemeClr val="dk1"/>
                </a:solidFill>
                <a:latin typeface="Calibri"/>
                <a:ea typeface="Calibri"/>
                <a:cs typeface="Calibri"/>
                <a:sym typeface="Calibri"/>
              </a:rPr>
              <a:t>Linux File Hierarchy Structure</a:t>
            </a:r>
            <a:endParaRPr/>
          </a:p>
        </p:txBody>
      </p:sp>
      <p:sp>
        <p:nvSpPr>
          <p:cNvPr id="257" name="Google Shape;257;p23"/>
          <p:cNvSpPr/>
          <p:nvPr/>
        </p:nvSpPr>
        <p:spPr>
          <a:xfrm>
            <a:off x="278297" y="1609372"/>
            <a:ext cx="117944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Roboto"/>
                <a:ea typeface="Roboto"/>
                <a:cs typeface="Roboto"/>
                <a:sym typeface="Roboto"/>
              </a:rPr>
              <a:t>The Linux File Hierarchy Structure or the Filesystem Hierarchy Standard (FHS) defines the directory structure and directory contents</a:t>
            </a:r>
            <a:endParaRPr sz="1400">
              <a:solidFill>
                <a:schemeClr val="dk1"/>
              </a:solidFill>
              <a:latin typeface="Calibri"/>
              <a:ea typeface="Calibri"/>
              <a:cs typeface="Calibri"/>
              <a:sym typeface="Calibri"/>
            </a:endParaRPr>
          </a:p>
        </p:txBody>
      </p:sp>
      <p:sp>
        <p:nvSpPr>
          <p:cNvPr id="258" name="Google Shape;258;p23"/>
          <p:cNvSpPr/>
          <p:nvPr/>
        </p:nvSpPr>
        <p:spPr>
          <a:xfrm>
            <a:off x="3150322" y="3244334"/>
            <a:ext cx="67755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     </a:t>
            </a:r>
            <a:endParaRPr sz="1800">
              <a:solidFill>
                <a:schemeClr val="dk1"/>
              </a:solidFill>
              <a:latin typeface="Calibri"/>
              <a:ea typeface="Calibri"/>
              <a:cs typeface="Calibri"/>
              <a:sym typeface="Calibri"/>
            </a:endParaRPr>
          </a:p>
        </p:txBody>
      </p:sp>
      <p:pic>
        <p:nvPicPr>
          <p:cNvPr descr="https://media.geeksforgeeks.org/wp-content/uploads/linuxDir.jpg" id="259" name="Google Shape;259;p23"/>
          <p:cNvPicPr preferRelativeResize="0"/>
          <p:nvPr/>
        </p:nvPicPr>
        <p:blipFill rotWithShape="1">
          <a:blip r:embed="rId3">
            <a:alphaModFix/>
          </a:blip>
          <a:srcRect b="0" l="0" r="0" t="0"/>
          <a:stretch/>
        </p:blipFill>
        <p:spPr>
          <a:xfrm>
            <a:off x="1736009" y="2610936"/>
            <a:ext cx="6628374" cy="4295987"/>
          </a:xfrm>
          <a:prstGeom prst="rect">
            <a:avLst/>
          </a:prstGeom>
          <a:noFill/>
          <a:ln>
            <a:noFill/>
          </a:ln>
        </p:spPr>
      </p:pic>
      <p:sp>
        <p:nvSpPr>
          <p:cNvPr id="260" name="Google Shape;260;p23"/>
          <p:cNvSpPr/>
          <p:nvPr/>
        </p:nvSpPr>
        <p:spPr>
          <a:xfrm>
            <a:off x="278297" y="1953955"/>
            <a:ext cx="1041620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Roboto"/>
                <a:ea typeface="Roboto"/>
                <a:cs typeface="Roboto"/>
                <a:sym typeface="Roboto"/>
              </a:rPr>
              <a:t>In the FHS, all files and directories appear under the root directory /</a:t>
            </a:r>
            <a:endParaRPr sz="1400">
              <a:solidFill>
                <a:schemeClr val="dk1"/>
              </a:solidFill>
              <a:latin typeface="Calibri"/>
              <a:ea typeface="Calibri"/>
              <a:cs typeface="Calibri"/>
              <a:sym typeface="Calibri"/>
            </a:endParaRPr>
          </a:p>
        </p:txBody>
      </p:sp>
      <p:sp>
        <p:nvSpPr>
          <p:cNvPr id="261" name="Google Shape;261;p23"/>
          <p:cNvSpPr/>
          <p:nvPr/>
        </p:nvSpPr>
        <p:spPr>
          <a:xfrm>
            <a:off x="4868143" y="784842"/>
            <a:ext cx="6096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a:solidFill>
                  <a:schemeClr val="dk1"/>
                </a:solidFill>
                <a:latin typeface="Roboto"/>
                <a:ea typeface="Roboto"/>
                <a:cs typeface="Roboto"/>
                <a:sym typeface="Roboto"/>
              </a:rPr>
              <a:t>Linux File Hierarchy Structure</a:t>
            </a:r>
            <a:endParaRPr b="1" sz="16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4"/>
          <p:cNvSpPr txBox="1"/>
          <p:nvPr/>
        </p:nvSpPr>
        <p:spPr>
          <a:xfrm>
            <a:off x="4012543" y="-69517"/>
            <a:ext cx="9144000" cy="772732"/>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Calibri"/>
              <a:buNone/>
            </a:pPr>
            <a:r>
              <a:rPr lang="en-IN" sz="4400">
                <a:solidFill>
                  <a:schemeClr val="dk1"/>
                </a:solidFill>
                <a:latin typeface="Calibri"/>
                <a:ea typeface="Calibri"/>
                <a:cs typeface="Calibri"/>
                <a:sym typeface="Calibri"/>
              </a:rPr>
              <a:t>Basic commands</a:t>
            </a:r>
            <a:endParaRPr sz="4400">
              <a:solidFill>
                <a:schemeClr val="dk1"/>
              </a:solidFill>
              <a:latin typeface="Calibri"/>
              <a:ea typeface="Calibri"/>
              <a:cs typeface="Calibri"/>
              <a:sym typeface="Calibri"/>
            </a:endParaRPr>
          </a:p>
        </p:txBody>
      </p:sp>
      <p:sp>
        <p:nvSpPr>
          <p:cNvPr id="267" name="Google Shape;267;p24"/>
          <p:cNvSpPr txBox="1"/>
          <p:nvPr/>
        </p:nvSpPr>
        <p:spPr>
          <a:xfrm>
            <a:off x="828540" y="772732"/>
            <a:ext cx="9144000" cy="47651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N" sz="2800">
                <a:solidFill>
                  <a:schemeClr val="dk1"/>
                </a:solidFill>
                <a:latin typeface="Calibri"/>
                <a:ea typeface="Calibri"/>
                <a:cs typeface="Calibri"/>
                <a:sym typeface="Calibri"/>
              </a:rPr>
              <a:t>                                            Basic commands</a:t>
            </a:r>
            <a:endParaRPr sz="2800">
              <a:solidFill>
                <a:schemeClr val="dk1"/>
              </a:solidFill>
              <a:latin typeface="Calibri"/>
              <a:ea typeface="Calibri"/>
              <a:cs typeface="Calibri"/>
              <a:sym typeface="Calibri"/>
            </a:endParaRPr>
          </a:p>
        </p:txBody>
      </p:sp>
      <p:sp>
        <p:nvSpPr>
          <p:cNvPr id="268" name="Google Shape;268;p24"/>
          <p:cNvSpPr/>
          <p:nvPr/>
        </p:nvSpPr>
        <p:spPr>
          <a:xfrm>
            <a:off x="540913" y="2021983"/>
            <a:ext cx="430154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 </a:t>
            </a:r>
            <a:r>
              <a:rPr lang="en-IN" sz="3200">
                <a:solidFill>
                  <a:schemeClr val="dk1"/>
                </a:solidFill>
                <a:latin typeface="Calibri"/>
                <a:ea typeface="Calibri"/>
                <a:cs typeface="Calibri"/>
                <a:sym typeface="Calibri"/>
              </a:rPr>
              <a:t>(Root@linux1 ~)#</a:t>
            </a:r>
            <a:endParaRPr sz="3200">
              <a:solidFill>
                <a:schemeClr val="dk1"/>
              </a:solidFill>
              <a:latin typeface="Calibri"/>
              <a:ea typeface="Calibri"/>
              <a:cs typeface="Calibri"/>
              <a:sym typeface="Calibri"/>
            </a:endParaRPr>
          </a:p>
        </p:txBody>
      </p:sp>
      <p:sp>
        <p:nvSpPr>
          <p:cNvPr id="269" name="Google Shape;269;p24"/>
          <p:cNvSpPr/>
          <p:nvPr/>
        </p:nvSpPr>
        <p:spPr>
          <a:xfrm>
            <a:off x="1086118" y="2485623"/>
            <a:ext cx="45719" cy="1365160"/>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24"/>
          <p:cNvSpPr/>
          <p:nvPr/>
        </p:nvSpPr>
        <p:spPr>
          <a:xfrm>
            <a:off x="2105053" y="2472744"/>
            <a:ext cx="45719" cy="2176529"/>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24"/>
          <p:cNvSpPr/>
          <p:nvPr/>
        </p:nvSpPr>
        <p:spPr>
          <a:xfrm>
            <a:off x="3078051" y="2485623"/>
            <a:ext cx="64394" cy="2756078"/>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24"/>
          <p:cNvSpPr/>
          <p:nvPr/>
        </p:nvSpPr>
        <p:spPr>
          <a:xfrm>
            <a:off x="3464417" y="2472744"/>
            <a:ext cx="103031" cy="3219718"/>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4"/>
          <p:cNvSpPr/>
          <p:nvPr/>
        </p:nvSpPr>
        <p:spPr>
          <a:xfrm>
            <a:off x="441626" y="3639700"/>
            <a:ext cx="16502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 Login username </a:t>
            </a:r>
            <a:endParaRPr sz="1800">
              <a:solidFill>
                <a:schemeClr val="dk1"/>
              </a:solidFill>
              <a:latin typeface="Calibri"/>
              <a:ea typeface="Calibri"/>
              <a:cs typeface="Calibri"/>
              <a:sym typeface="Calibri"/>
            </a:endParaRPr>
          </a:p>
        </p:txBody>
      </p:sp>
      <p:sp>
        <p:nvSpPr>
          <p:cNvPr id="274" name="Google Shape;274;p24"/>
          <p:cNvSpPr/>
          <p:nvPr/>
        </p:nvSpPr>
        <p:spPr>
          <a:xfrm>
            <a:off x="1086117" y="4550397"/>
            <a:ext cx="12000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 Hostname</a:t>
            </a:r>
            <a:endParaRPr sz="1800">
              <a:solidFill>
                <a:schemeClr val="dk1"/>
              </a:solidFill>
              <a:latin typeface="Calibri"/>
              <a:ea typeface="Calibri"/>
              <a:cs typeface="Calibri"/>
              <a:sym typeface="Calibri"/>
            </a:endParaRPr>
          </a:p>
        </p:txBody>
      </p:sp>
      <p:sp>
        <p:nvSpPr>
          <p:cNvPr id="275" name="Google Shape;275;p24"/>
          <p:cNvSpPr/>
          <p:nvPr/>
        </p:nvSpPr>
        <p:spPr>
          <a:xfrm>
            <a:off x="1686121" y="5184095"/>
            <a:ext cx="14678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 UserLocation</a:t>
            </a:r>
            <a:endParaRPr sz="1800">
              <a:solidFill>
                <a:schemeClr val="dk1"/>
              </a:solidFill>
              <a:latin typeface="Calibri"/>
              <a:ea typeface="Calibri"/>
              <a:cs typeface="Calibri"/>
              <a:sym typeface="Calibri"/>
            </a:endParaRPr>
          </a:p>
        </p:txBody>
      </p:sp>
      <p:sp>
        <p:nvSpPr>
          <p:cNvPr id="276" name="Google Shape;276;p24"/>
          <p:cNvSpPr/>
          <p:nvPr/>
        </p:nvSpPr>
        <p:spPr>
          <a:xfrm>
            <a:off x="3249685" y="5692462"/>
            <a:ext cx="19207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Login in Superuser</a:t>
            </a:r>
            <a:endParaRPr sz="1800">
              <a:solidFill>
                <a:schemeClr val="dk1"/>
              </a:solidFill>
              <a:latin typeface="Calibri"/>
              <a:ea typeface="Calibri"/>
              <a:cs typeface="Calibri"/>
              <a:sym typeface="Calibri"/>
            </a:endParaRPr>
          </a:p>
        </p:txBody>
      </p:sp>
      <p:sp>
        <p:nvSpPr>
          <p:cNvPr id="277" name="Google Shape;277;p24"/>
          <p:cNvSpPr/>
          <p:nvPr/>
        </p:nvSpPr>
        <p:spPr>
          <a:xfrm>
            <a:off x="7804598" y="2021983"/>
            <a:ext cx="396669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 </a:t>
            </a:r>
            <a:r>
              <a:rPr lang="en-IN" sz="2800">
                <a:solidFill>
                  <a:schemeClr val="dk1"/>
                </a:solidFill>
                <a:latin typeface="Calibri"/>
                <a:ea typeface="Calibri"/>
                <a:cs typeface="Calibri"/>
                <a:sym typeface="Calibri"/>
              </a:rPr>
              <a:t>(Tom@linux1~)$</a:t>
            </a:r>
            <a:endParaRPr sz="2800">
              <a:solidFill>
                <a:schemeClr val="dk1"/>
              </a:solidFill>
              <a:latin typeface="Calibri"/>
              <a:ea typeface="Calibri"/>
              <a:cs typeface="Calibri"/>
              <a:sym typeface="Calibri"/>
            </a:endParaRPr>
          </a:p>
        </p:txBody>
      </p:sp>
      <p:sp>
        <p:nvSpPr>
          <p:cNvPr id="278" name="Google Shape;278;p24"/>
          <p:cNvSpPr/>
          <p:nvPr/>
        </p:nvSpPr>
        <p:spPr>
          <a:xfrm>
            <a:off x="8384146" y="2472744"/>
            <a:ext cx="64395" cy="1378039"/>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4"/>
          <p:cNvSpPr/>
          <p:nvPr/>
        </p:nvSpPr>
        <p:spPr>
          <a:xfrm>
            <a:off x="9079605" y="2408350"/>
            <a:ext cx="128789" cy="2610379"/>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4"/>
          <p:cNvSpPr/>
          <p:nvPr/>
        </p:nvSpPr>
        <p:spPr>
          <a:xfrm>
            <a:off x="9787944" y="2472744"/>
            <a:ext cx="167425" cy="3219718"/>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24"/>
          <p:cNvSpPr/>
          <p:nvPr/>
        </p:nvSpPr>
        <p:spPr>
          <a:xfrm>
            <a:off x="10230118" y="2472744"/>
            <a:ext cx="163133" cy="3589050"/>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24"/>
          <p:cNvSpPr/>
          <p:nvPr/>
        </p:nvSpPr>
        <p:spPr>
          <a:xfrm>
            <a:off x="7021869" y="3749500"/>
            <a:ext cx="1680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Login username</a:t>
            </a:r>
            <a:endParaRPr sz="1800">
              <a:solidFill>
                <a:schemeClr val="dk1"/>
              </a:solidFill>
              <a:latin typeface="Calibri"/>
              <a:ea typeface="Calibri"/>
              <a:cs typeface="Calibri"/>
              <a:sym typeface="Calibri"/>
            </a:endParaRPr>
          </a:p>
        </p:txBody>
      </p:sp>
      <p:sp>
        <p:nvSpPr>
          <p:cNvPr id="283" name="Google Shape;283;p24"/>
          <p:cNvSpPr/>
          <p:nvPr/>
        </p:nvSpPr>
        <p:spPr>
          <a:xfrm>
            <a:off x="8128582" y="4872369"/>
            <a:ext cx="11471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Hostname</a:t>
            </a:r>
            <a:endParaRPr sz="1800">
              <a:solidFill>
                <a:schemeClr val="dk1"/>
              </a:solidFill>
              <a:latin typeface="Calibri"/>
              <a:ea typeface="Calibri"/>
              <a:cs typeface="Calibri"/>
              <a:sym typeface="Calibri"/>
            </a:endParaRPr>
          </a:p>
        </p:txBody>
      </p:sp>
      <p:sp>
        <p:nvSpPr>
          <p:cNvPr id="284" name="Google Shape;284;p24"/>
          <p:cNvSpPr/>
          <p:nvPr/>
        </p:nvSpPr>
        <p:spPr>
          <a:xfrm>
            <a:off x="8584543" y="5553427"/>
            <a:ext cx="14149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UserLocation</a:t>
            </a:r>
            <a:endParaRPr sz="1800">
              <a:solidFill>
                <a:schemeClr val="dk1"/>
              </a:solidFill>
              <a:latin typeface="Calibri"/>
              <a:ea typeface="Calibri"/>
              <a:cs typeface="Calibri"/>
              <a:sym typeface="Calibri"/>
            </a:endParaRPr>
          </a:p>
        </p:txBody>
      </p:sp>
      <p:sp>
        <p:nvSpPr>
          <p:cNvPr id="285" name="Google Shape;285;p24"/>
          <p:cNvSpPr/>
          <p:nvPr/>
        </p:nvSpPr>
        <p:spPr>
          <a:xfrm>
            <a:off x="8739268" y="6061794"/>
            <a:ext cx="32219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We are logged in standered user</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p:nvPr/>
        </p:nvSpPr>
        <p:spPr>
          <a:xfrm>
            <a:off x="3048000" y="58847"/>
            <a:ext cx="6096000" cy="67403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 $df -h -&gt; same as my computer in windows</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$fdsik -l -&gt; list partition</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$man &lt;cmd&gt; -&gt; manual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$clear -&gt; clear the screen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 -&gt; clear the screen</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$ls -&gt; list content</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$ls -l -&gt; list content in long listing format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$ls -al -&gt; list all subcontent in long listing format</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$ll -&gt; an alias for the above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$ls -R -&gt; list content recursively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 -&gt; list hidden files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$ls -F -&gt; list content and classify them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$alias -&gt; display all aliases for current user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$exit -&gt; log out from the system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$logout -&gt; log out from the system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$^d -&gt; log out from the system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$tree -&gt; list content in a tree (hierarchial) diagram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$tree -d -&gt; list subdirectories only - no files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$tree -p -&gt; list content with their permissions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$cd &lt;directory&gt; -&gt; change directory to...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$cd .. -&gt; change to parent directory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$cd - -&gt; change to previous directory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$cd -&gt; change to home directory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$cd ~ -&gt; change to home directory </a:t>
            </a:r>
            <a:endParaRPr/>
          </a:p>
        </p:txBody>
      </p:sp>
      <p:sp>
        <p:nvSpPr>
          <p:cNvPr id="291" name="Google Shape;291;p25"/>
          <p:cNvSpPr/>
          <p:nvPr/>
        </p:nvSpPr>
        <p:spPr>
          <a:xfrm>
            <a:off x="0" y="192041"/>
            <a:ext cx="27174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Basic commands:</a:t>
            </a:r>
            <a:endParaRPr b="1" sz="24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729712" y="0"/>
            <a:ext cx="10515600" cy="67326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#ls  -l  command</a:t>
            </a:r>
            <a:endParaRPr/>
          </a:p>
        </p:txBody>
      </p:sp>
      <p:pic>
        <p:nvPicPr>
          <p:cNvPr id="297" name="Google Shape;297;p26"/>
          <p:cNvPicPr preferRelativeResize="0"/>
          <p:nvPr/>
        </p:nvPicPr>
        <p:blipFill rotWithShape="1">
          <a:blip r:embed="rId3">
            <a:alphaModFix/>
          </a:blip>
          <a:srcRect b="0" l="0" r="0" t="0"/>
          <a:stretch/>
        </p:blipFill>
        <p:spPr>
          <a:xfrm>
            <a:off x="201479" y="883403"/>
            <a:ext cx="12462090" cy="63581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838199" y="148148"/>
            <a:ext cx="10515600" cy="67326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#ls  –a   to see hiden files of current location</a:t>
            </a:r>
            <a:endParaRPr/>
          </a:p>
        </p:txBody>
      </p:sp>
      <p:pic>
        <p:nvPicPr>
          <p:cNvPr id="303" name="Google Shape;303;p27"/>
          <p:cNvPicPr preferRelativeResize="0"/>
          <p:nvPr>
            <p:ph idx="1" type="body"/>
          </p:nvPr>
        </p:nvPicPr>
        <p:blipFill rotWithShape="1">
          <a:blip r:embed="rId3">
            <a:alphaModFix/>
          </a:blip>
          <a:srcRect b="0" l="0" r="0" t="0"/>
          <a:stretch/>
        </p:blipFill>
        <p:spPr>
          <a:xfrm>
            <a:off x="712923" y="945397"/>
            <a:ext cx="11479078" cy="52315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p:nvPr/>
        </p:nvSpPr>
        <p:spPr>
          <a:xfrm>
            <a:off x="639650" y="978633"/>
            <a:ext cx="10268755"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$cat -&gt; display a content of a file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$pwd -&gt; print work (current) directory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$pwd -P -&gt; print parent working dir of this symlink dir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$mkdir &lt;directory&gt; -&gt; make directory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$mkdir -p &lt;directory&gt; -&gt; make parent directories also if it does not exist</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$touch  -&gt; make a 0 byte file if it does not exist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$cp -&gt; copy (for files)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$cp -a -&gt; copy (for directories)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$cp -p -&gt; copy and preserve date and time</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$mv -&gt; move OR rename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$rmdir -&gt; remove empty directory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$rm -&gt; remove   (for files)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$rm -f -&gt; remove forcefully ( " " )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$rm -r -&gt; remove recursively    (for directories)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$rm -rf -&gt; remove recursively and forcefully ( " " )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$cat -&gt; display content of the file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$cal -&gt; display calendar for current month</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$date -&gt; display system date and time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$date -s '&lt;value&gt;' -&gt; change system date and time in mm/dd/yy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$hwclock -&gt; display the hardware clock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$hwclock –hctosys -&gt; set the system time from the hardware clock </a:t>
            </a:r>
            <a:endParaRPr/>
          </a:p>
        </p:txBody>
      </p:sp>
      <p:sp>
        <p:nvSpPr>
          <p:cNvPr id="309" name="Google Shape;309;p28"/>
          <p:cNvSpPr/>
          <p:nvPr/>
        </p:nvSpPr>
        <p:spPr>
          <a:xfrm>
            <a:off x="4399718" y="-110430"/>
            <a:ext cx="3998339"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chemeClr val="dk1"/>
                </a:solidFill>
                <a:latin typeface="Calibri"/>
                <a:ea typeface="Calibri"/>
                <a:cs typeface="Calibri"/>
                <a:sym typeface="Calibri"/>
              </a:rPr>
              <a:t>Basic commands</a:t>
            </a:r>
            <a:endParaRPr sz="4400">
              <a:solidFill>
                <a:schemeClr val="dk1"/>
              </a:solidFill>
              <a:latin typeface="Calibri"/>
              <a:ea typeface="Calibri"/>
              <a:cs typeface="Calibri"/>
              <a:sym typeface="Calibri"/>
            </a:endParaRPr>
          </a:p>
        </p:txBody>
      </p:sp>
      <p:sp>
        <p:nvSpPr>
          <p:cNvPr id="310" name="Google Shape;310;p28"/>
          <p:cNvSpPr/>
          <p:nvPr/>
        </p:nvSpPr>
        <p:spPr>
          <a:xfrm>
            <a:off x="5365632" y="474345"/>
            <a:ext cx="17440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Basic commands</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3a5ca20c4c_6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5" name="Google Shape;105;g13a5ca20c4c_6_1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29"/>
          <p:cNvPicPr preferRelativeResize="0"/>
          <p:nvPr/>
        </p:nvPicPr>
        <p:blipFill rotWithShape="1">
          <a:blip r:embed="rId3">
            <a:alphaModFix/>
          </a:blip>
          <a:srcRect b="0" l="0" r="0" t="0"/>
          <a:stretch/>
        </p:blipFill>
        <p:spPr>
          <a:xfrm>
            <a:off x="2867890" y="-194233"/>
            <a:ext cx="5425910" cy="1450974"/>
          </a:xfrm>
          <a:prstGeom prst="rect">
            <a:avLst/>
          </a:prstGeom>
          <a:noFill/>
          <a:ln>
            <a:noFill/>
          </a:ln>
        </p:spPr>
      </p:pic>
      <p:pic>
        <p:nvPicPr>
          <p:cNvPr id="316" name="Google Shape;316;p29"/>
          <p:cNvPicPr preferRelativeResize="0"/>
          <p:nvPr/>
        </p:nvPicPr>
        <p:blipFill rotWithShape="1">
          <a:blip r:embed="rId4">
            <a:alphaModFix/>
          </a:blip>
          <a:srcRect b="0" l="0" r="0" t="0"/>
          <a:stretch/>
        </p:blipFill>
        <p:spPr>
          <a:xfrm>
            <a:off x="4744171" y="816493"/>
            <a:ext cx="2420322" cy="640135"/>
          </a:xfrm>
          <a:prstGeom prst="rect">
            <a:avLst/>
          </a:prstGeom>
          <a:noFill/>
          <a:ln>
            <a:noFill/>
          </a:ln>
        </p:spPr>
      </p:pic>
      <p:pic>
        <p:nvPicPr>
          <p:cNvPr id="317" name="Google Shape;317;p29"/>
          <p:cNvPicPr preferRelativeResize="0"/>
          <p:nvPr/>
        </p:nvPicPr>
        <p:blipFill rotWithShape="1">
          <a:blip r:embed="rId5">
            <a:alphaModFix/>
          </a:blip>
          <a:srcRect b="0" l="0" r="0" t="0"/>
          <a:stretch/>
        </p:blipFill>
        <p:spPr>
          <a:xfrm>
            <a:off x="487195" y="1605526"/>
            <a:ext cx="10187299" cy="48833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txBox="1"/>
          <p:nvPr>
            <p:ph type="title"/>
          </p:nvPr>
        </p:nvSpPr>
        <p:spPr>
          <a:xfrm>
            <a:off x="838200" y="365125"/>
            <a:ext cx="10515600" cy="75075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                      Head command</a:t>
            </a:r>
            <a:endParaRPr/>
          </a:p>
        </p:txBody>
      </p:sp>
      <p:pic>
        <p:nvPicPr>
          <p:cNvPr id="324" name="Google Shape;324;p30"/>
          <p:cNvPicPr preferRelativeResize="0"/>
          <p:nvPr>
            <p:ph idx="1" type="body"/>
          </p:nvPr>
        </p:nvPicPr>
        <p:blipFill rotWithShape="1">
          <a:blip r:embed="rId3">
            <a:alphaModFix/>
          </a:blip>
          <a:srcRect b="0" l="0" r="0" t="0"/>
          <a:stretch/>
        </p:blipFill>
        <p:spPr>
          <a:xfrm>
            <a:off x="201479" y="2235963"/>
            <a:ext cx="11990522" cy="4622036"/>
          </a:xfrm>
          <a:prstGeom prst="rect">
            <a:avLst/>
          </a:prstGeom>
          <a:noFill/>
          <a:ln>
            <a:noFill/>
          </a:ln>
        </p:spPr>
      </p:pic>
      <p:sp>
        <p:nvSpPr>
          <p:cNvPr id="325" name="Google Shape;325;p30"/>
          <p:cNvSpPr/>
          <p:nvPr/>
        </p:nvSpPr>
        <p:spPr>
          <a:xfrm>
            <a:off x="366792" y="1115878"/>
            <a:ext cx="1098700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For example, the following command will display the first ten lines of the file named ‘</a:t>
            </a:r>
            <a:r>
              <a:rPr lang="en-IN" sz="1800">
                <a:solidFill>
                  <a:srgbClr val="333333"/>
                </a:solidFill>
                <a:latin typeface="Arial"/>
                <a:ea typeface="Arial"/>
                <a:cs typeface="Arial"/>
                <a:sym typeface="Arial"/>
              </a:rPr>
              <a:t>/etc/passwd</a:t>
            </a:r>
            <a:endParaRPr sz="1800">
              <a:solidFill>
                <a:srgbClr val="333333"/>
              </a:solidFill>
              <a:latin typeface="Arial"/>
              <a:ea typeface="Arial"/>
              <a:cs typeface="Arial"/>
              <a:sym typeface="Arial"/>
            </a:endParaRPr>
          </a:p>
          <a:p>
            <a:pPr indent="0" lvl="0" marL="0" marR="0" rtl="0" algn="l">
              <a:spcBef>
                <a:spcPts val="0"/>
              </a:spcBef>
              <a:spcAft>
                <a:spcPts val="0"/>
              </a:spcAft>
              <a:buNone/>
            </a:pPr>
            <a:r>
              <a:rPr lang="en-IN" sz="1800">
                <a:solidFill>
                  <a:srgbClr val="333333"/>
                </a:solidFill>
                <a:latin typeface="Arial"/>
                <a:ea typeface="Arial"/>
                <a:cs typeface="Arial"/>
                <a:sym typeface="Arial"/>
              </a:rPr>
              <a:t>We cam write it as </a:t>
            </a:r>
            <a:r>
              <a:rPr b="1" lang="en-IN" sz="1800">
                <a:solidFill>
                  <a:srgbClr val="333333"/>
                </a:solidFill>
                <a:latin typeface="Arial"/>
                <a:ea typeface="Arial"/>
                <a:cs typeface="Arial"/>
                <a:sym typeface="Arial"/>
              </a:rPr>
              <a:t># head  -10  /etc/passwd</a:t>
            </a:r>
            <a:endParaRPr b="1"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838200" y="365125"/>
            <a:ext cx="10515600" cy="56477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Tail command</a:t>
            </a:r>
            <a:endParaRPr/>
          </a:p>
        </p:txBody>
      </p:sp>
      <p:pic>
        <p:nvPicPr>
          <p:cNvPr id="331" name="Google Shape;331;p31"/>
          <p:cNvPicPr preferRelativeResize="0"/>
          <p:nvPr>
            <p:ph idx="1" type="body"/>
          </p:nvPr>
        </p:nvPicPr>
        <p:blipFill rotWithShape="1">
          <a:blip r:embed="rId3">
            <a:alphaModFix/>
          </a:blip>
          <a:srcRect b="0" l="0" r="0" t="0"/>
          <a:stretch/>
        </p:blipFill>
        <p:spPr>
          <a:xfrm>
            <a:off x="2226255" y="1825624"/>
            <a:ext cx="9965745" cy="5032375"/>
          </a:xfrm>
          <a:prstGeom prst="rect">
            <a:avLst/>
          </a:prstGeom>
          <a:noFill/>
          <a:ln>
            <a:noFill/>
          </a:ln>
        </p:spPr>
      </p:pic>
      <p:sp>
        <p:nvSpPr>
          <p:cNvPr id="332" name="Google Shape;332;p31"/>
          <p:cNvSpPr/>
          <p:nvPr/>
        </p:nvSpPr>
        <p:spPr>
          <a:xfrm>
            <a:off x="366793" y="1054595"/>
            <a:ext cx="114739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The tail command allows you to display last ten lines of any text file</a:t>
            </a:r>
            <a:endParaRPr/>
          </a:p>
          <a:p>
            <a:pPr indent="0" lvl="0" marL="0" marR="0" rtl="0" algn="l">
              <a:spcBef>
                <a:spcPts val="0"/>
              </a:spcBef>
              <a:spcAft>
                <a:spcPts val="0"/>
              </a:spcAft>
              <a:buNone/>
            </a:pPr>
            <a:r>
              <a:rPr b="1" lang="en-IN" sz="1800">
                <a:solidFill>
                  <a:srgbClr val="272727"/>
                </a:solidFill>
                <a:latin typeface="Arial"/>
                <a:ea typeface="Arial"/>
                <a:cs typeface="Arial"/>
                <a:sym typeface="Arial"/>
              </a:rPr>
              <a:t># tail  -10  /etc/passwd</a:t>
            </a:r>
            <a:endParaRPr b="1"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2"/>
          <p:cNvSpPr txBox="1"/>
          <p:nvPr>
            <p:ph type="title"/>
          </p:nvPr>
        </p:nvSpPr>
        <p:spPr>
          <a:xfrm>
            <a:off x="0" y="365126"/>
            <a:ext cx="10515600" cy="5802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To see size of memory</a:t>
            </a:r>
            <a:endParaRPr/>
          </a:p>
        </p:txBody>
      </p:sp>
      <p:pic>
        <p:nvPicPr>
          <p:cNvPr id="339" name="Google Shape;339;p32"/>
          <p:cNvPicPr preferRelativeResize="0"/>
          <p:nvPr>
            <p:ph idx="1" type="body"/>
          </p:nvPr>
        </p:nvPicPr>
        <p:blipFill rotWithShape="1">
          <a:blip r:embed="rId3">
            <a:alphaModFix/>
          </a:blip>
          <a:srcRect b="0" l="0" r="0" t="0"/>
          <a:stretch/>
        </p:blipFill>
        <p:spPr>
          <a:xfrm>
            <a:off x="1" y="945398"/>
            <a:ext cx="12192000" cy="59126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3"/>
          <p:cNvPicPr preferRelativeResize="0"/>
          <p:nvPr/>
        </p:nvPicPr>
        <p:blipFill rotWithShape="1">
          <a:blip r:embed="rId3">
            <a:alphaModFix/>
          </a:blip>
          <a:srcRect b="0" l="0" r="0" t="0"/>
          <a:stretch/>
        </p:blipFill>
        <p:spPr>
          <a:xfrm>
            <a:off x="4552357" y="-348780"/>
            <a:ext cx="3499407" cy="1450974"/>
          </a:xfrm>
          <a:prstGeom prst="rect">
            <a:avLst/>
          </a:prstGeom>
          <a:noFill/>
          <a:ln>
            <a:noFill/>
          </a:ln>
        </p:spPr>
      </p:pic>
      <p:sp>
        <p:nvSpPr>
          <p:cNvPr id="345" name="Google Shape;345;p33"/>
          <p:cNvSpPr/>
          <p:nvPr/>
        </p:nvSpPr>
        <p:spPr>
          <a:xfrm>
            <a:off x="562378" y="931775"/>
            <a:ext cx="6096000" cy="601959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IN" sz="1800">
                <a:solidFill>
                  <a:schemeClr val="dk1"/>
                </a:solidFill>
                <a:latin typeface="Calibri"/>
                <a:ea typeface="Calibri"/>
                <a:cs typeface="Calibri"/>
                <a:sym typeface="Calibri"/>
              </a:rPr>
              <a:t>Shortcuts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b="1" lang="en-IN" sz="1800">
                <a:solidFill>
                  <a:schemeClr val="dk1"/>
                </a:solidFill>
                <a:latin typeface="Calibri"/>
                <a:ea typeface="Calibri"/>
                <a:cs typeface="Calibri"/>
                <a:sym typeface="Calibri"/>
              </a:rPr>
              <a:t>Cursor Movements IN the file</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H - to move the cursor to the left</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J - to move the cursor to down</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K - to move the cursor to up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L - to move the cursor to right</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 -cursor will go to end of the line</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0 - cursor will come to the start of the line</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W - will move the cursor word by word towards right</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B - will move the cursor word by word towards left</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Shift+H - will take the cursor to the beginning of the file to the start of the line</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Shift +L - will take the cursor to the beginning of the file to the end of the line</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gg - will move the cursor at the first line of the file</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shift+g - will move the cursor at the last line of the file</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:se nu - will show the serial no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:&lt;line no (5)&gt; - will take the cursor to the specified line</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IN" sz="1800">
                <a:solidFill>
                  <a:schemeClr val="dk1"/>
                </a:solidFill>
                <a:latin typeface="Calibri"/>
                <a:ea typeface="Calibri"/>
                <a:cs typeface="Calibri"/>
                <a:sym typeface="Calibri"/>
              </a:rPr>
              <a:t>5+shift+G - will take the cursor to the specified line no</a:t>
            </a:r>
            <a:endParaRPr sz="1800">
              <a:solidFill>
                <a:schemeClr val="dk1"/>
              </a:solidFill>
              <a:latin typeface="Calibri"/>
              <a:ea typeface="Calibri"/>
              <a:cs typeface="Calibri"/>
              <a:sym typeface="Calibri"/>
            </a:endParaRPr>
          </a:p>
        </p:txBody>
      </p:sp>
      <p:pic>
        <p:nvPicPr>
          <p:cNvPr id="346" name="Google Shape;346;p33"/>
          <p:cNvPicPr preferRelativeResize="0"/>
          <p:nvPr/>
        </p:nvPicPr>
        <p:blipFill rotWithShape="1">
          <a:blip r:embed="rId4">
            <a:alphaModFix/>
          </a:blip>
          <a:srcRect b="0" l="0" r="0" t="0"/>
          <a:stretch/>
        </p:blipFill>
        <p:spPr>
          <a:xfrm>
            <a:off x="5488173" y="462059"/>
            <a:ext cx="1627773" cy="6401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4"/>
          <p:cNvPicPr preferRelativeResize="0"/>
          <p:nvPr/>
        </p:nvPicPr>
        <p:blipFill rotWithShape="1">
          <a:blip r:embed="rId3">
            <a:alphaModFix/>
          </a:blip>
          <a:srcRect b="0" l="0" r="0" t="0"/>
          <a:stretch/>
        </p:blipFill>
        <p:spPr>
          <a:xfrm>
            <a:off x="4526601" y="-361659"/>
            <a:ext cx="3499407" cy="1450974"/>
          </a:xfrm>
          <a:prstGeom prst="rect">
            <a:avLst/>
          </a:prstGeom>
          <a:noFill/>
          <a:ln>
            <a:noFill/>
          </a:ln>
        </p:spPr>
      </p:pic>
      <p:pic>
        <p:nvPicPr>
          <p:cNvPr id="352" name="Google Shape;352;p34"/>
          <p:cNvPicPr preferRelativeResize="0"/>
          <p:nvPr/>
        </p:nvPicPr>
        <p:blipFill rotWithShape="1">
          <a:blip r:embed="rId4">
            <a:alphaModFix/>
          </a:blip>
          <a:srcRect b="0" l="0" r="0" t="0"/>
          <a:stretch/>
        </p:blipFill>
        <p:spPr>
          <a:xfrm>
            <a:off x="5652899" y="363828"/>
            <a:ext cx="1463167" cy="640135"/>
          </a:xfrm>
          <a:prstGeom prst="rect">
            <a:avLst/>
          </a:prstGeom>
          <a:noFill/>
          <a:ln>
            <a:noFill/>
          </a:ln>
        </p:spPr>
      </p:pic>
      <p:pic>
        <p:nvPicPr>
          <p:cNvPr id="353" name="Google Shape;353;p34"/>
          <p:cNvPicPr preferRelativeResize="0"/>
          <p:nvPr/>
        </p:nvPicPr>
        <p:blipFill rotWithShape="1">
          <a:blip r:embed="rId5">
            <a:alphaModFix/>
          </a:blip>
          <a:srcRect b="0" l="0" r="0" t="0"/>
          <a:stretch/>
        </p:blipFill>
        <p:spPr>
          <a:xfrm>
            <a:off x="543135" y="632978"/>
            <a:ext cx="7139035" cy="63647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5"/>
          <p:cNvPicPr preferRelativeResize="0"/>
          <p:nvPr/>
        </p:nvPicPr>
        <p:blipFill rotWithShape="1">
          <a:blip r:embed="rId3">
            <a:alphaModFix/>
          </a:blip>
          <a:srcRect b="0" l="0" r="0" t="0"/>
          <a:stretch/>
        </p:blipFill>
        <p:spPr>
          <a:xfrm>
            <a:off x="3509318" y="-271506"/>
            <a:ext cx="6023370" cy="1450974"/>
          </a:xfrm>
          <a:prstGeom prst="rect">
            <a:avLst/>
          </a:prstGeom>
          <a:noFill/>
          <a:ln>
            <a:noFill/>
          </a:ln>
        </p:spPr>
      </p:pic>
      <p:pic>
        <p:nvPicPr>
          <p:cNvPr id="359" name="Google Shape;359;p35"/>
          <p:cNvPicPr preferRelativeResize="0"/>
          <p:nvPr/>
        </p:nvPicPr>
        <p:blipFill rotWithShape="1">
          <a:blip r:embed="rId4">
            <a:alphaModFix/>
          </a:blip>
          <a:srcRect b="0" l="0" r="0" t="0"/>
          <a:stretch/>
        </p:blipFill>
        <p:spPr>
          <a:xfrm>
            <a:off x="5170622" y="719637"/>
            <a:ext cx="2700762" cy="640135"/>
          </a:xfrm>
          <a:prstGeom prst="rect">
            <a:avLst/>
          </a:prstGeom>
          <a:noFill/>
          <a:ln>
            <a:noFill/>
          </a:ln>
        </p:spPr>
      </p:pic>
      <p:sp>
        <p:nvSpPr>
          <p:cNvPr id="360" name="Google Shape;360;p35"/>
          <p:cNvSpPr/>
          <p:nvPr/>
        </p:nvSpPr>
        <p:spPr>
          <a:xfrm>
            <a:off x="351811" y="1335252"/>
            <a:ext cx="1090432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Only root (i.e. system administrator)can use adduser command to create new users. It is not allow to other users.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Adduser is symlink of Useradd which is binary in /usr/sbin. We(root)can   customise adduser by using another word(champu) &amp; make it  symlink of useradd.  Let's see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[root@localhost root]# cd /usr/sbin </a:t>
            </a:r>
            <a:endParaRPr/>
          </a:p>
        </p:txBody>
      </p:sp>
      <p:sp>
        <p:nvSpPr>
          <p:cNvPr id="361" name="Google Shape;361;p35"/>
          <p:cNvSpPr/>
          <p:nvPr/>
        </p:nvSpPr>
        <p:spPr>
          <a:xfrm>
            <a:off x="461318" y="3436899"/>
            <a:ext cx="9597082"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r>
              <a:rPr b="1" lang="en-IN" sz="1800">
                <a:solidFill>
                  <a:srgbClr val="000000"/>
                </a:solidFill>
                <a:latin typeface="Calibri"/>
                <a:ea typeface="Calibri"/>
                <a:cs typeface="Calibri"/>
                <a:sym typeface="Calibri"/>
              </a:rPr>
              <a:t>There are 3 types of users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&lt;1&gt; Superuser </a:t>
            </a:r>
            <a:r>
              <a:rPr lang="en-IN" sz="1800">
                <a:solidFill>
                  <a:srgbClr val="000000"/>
                </a:solidFill>
                <a:latin typeface="Calibri"/>
                <a:ea typeface="Calibri"/>
                <a:cs typeface="Calibri"/>
                <a:sym typeface="Calibri"/>
              </a:rPr>
              <a:t>: At the time of linux installation it is create.  He has right to make other users &amp; his`userid'&amp; `groupid' is zero in `/etc/Passwd' file.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&lt;2&gt; Systemuser</a:t>
            </a:r>
            <a:r>
              <a:rPr lang="en-IN" sz="1800">
                <a:solidFill>
                  <a:srgbClr val="000000"/>
                </a:solidFill>
                <a:latin typeface="Calibri"/>
                <a:ea typeface="Calibri"/>
                <a:cs typeface="Calibri"/>
                <a:sym typeface="Calibri"/>
              </a:rPr>
              <a:t>: These users create by System. They can't login  becoz their shell `sbin/noloin' is default in  seventh field in `/etc/passwd' file.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&lt;3&gt; Normaluser</a:t>
            </a:r>
            <a:r>
              <a:rPr lang="en-IN" sz="1800">
                <a:solidFill>
                  <a:srgbClr val="000000"/>
                </a:solidFill>
                <a:latin typeface="Calibri"/>
                <a:ea typeface="Calibri"/>
                <a:cs typeface="Calibri"/>
                <a:sym typeface="Calibri"/>
              </a:rPr>
              <a:t>: These users create by superuser. </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6"/>
          <p:cNvPicPr preferRelativeResize="0"/>
          <p:nvPr/>
        </p:nvPicPr>
        <p:blipFill rotWithShape="1">
          <a:blip r:embed="rId3">
            <a:alphaModFix/>
          </a:blip>
          <a:srcRect b="0" l="0" r="0" t="0"/>
          <a:stretch/>
        </p:blipFill>
        <p:spPr>
          <a:xfrm>
            <a:off x="3056576" y="-374538"/>
            <a:ext cx="6181880" cy="1450974"/>
          </a:xfrm>
          <a:prstGeom prst="rect">
            <a:avLst/>
          </a:prstGeom>
          <a:noFill/>
          <a:ln>
            <a:noFill/>
          </a:ln>
        </p:spPr>
      </p:pic>
      <p:pic>
        <p:nvPicPr>
          <p:cNvPr id="367" name="Google Shape;367;p36"/>
          <p:cNvPicPr preferRelativeResize="0"/>
          <p:nvPr/>
        </p:nvPicPr>
        <p:blipFill rotWithShape="1">
          <a:blip r:embed="rId4">
            <a:alphaModFix/>
          </a:blip>
          <a:srcRect b="0" l="0" r="0" t="0"/>
          <a:stretch/>
        </p:blipFill>
        <p:spPr>
          <a:xfrm>
            <a:off x="4686634" y="756369"/>
            <a:ext cx="2664183" cy="640135"/>
          </a:xfrm>
          <a:prstGeom prst="rect">
            <a:avLst/>
          </a:prstGeom>
          <a:noFill/>
          <a:ln>
            <a:noFill/>
          </a:ln>
        </p:spPr>
      </p:pic>
      <p:sp>
        <p:nvSpPr>
          <p:cNvPr id="368" name="Google Shape;368;p36"/>
          <p:cNvSpPr/>
          <p:nvPr/>
        </p:nvSpPr>
        <p:spPr>
          <a:xfrm>
            <a:off x="974502" y="1585715"/>
            <a:ext cx="876192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 Let's see how superuser make normaluser :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[root@localhost root]# adduser john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[root@localhost root]#passwd john  Changing password for user john.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New password:(user password) BAD PASSWORD: it is too short (if password is less than six character but it doesn't affect so no need to worry)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Retype new password:(user password) Passwd: all authentication tokens updated succesfully. </a:t>
            </a:r>
            <a:endParaRPr/>
          </a:p>
        </p:txBody>
      </p:sp>
      <p:sp>
        <p:nvSpPr>
          <p:cNvPr id="369" name="Google Shape;369;p36"/>
          <p:cNvSpPr/>
          <p:nvPr/>
        </p:nvSpPr>
        <p:spPr>
          <a:xfrm>
            <a:off x="974501" y="4206669"/>
            <a:ext cx="903238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[root@localhost root]#userdel john ---&gt; `userdel' command delete only name of the user from /home directory  but it's data remain there. It's  /usr/sbin/userdel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[root@localhost root]# userdel -r john  ----&gt;userdel -r delete name of user as well as data.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[root@localhost root]# usermod -G groupname username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7"/>
          <p:cNvPicPr preferRelativeResize="0"/>
          <p:nvPr/>
        </p:nvPicPr>
        <p:blipFill rotWithShape="1">
          <a:blip r:embed="rId3">
            <a:alphaModFix/>
          </a:blip>
          <a:srcRect b="0" l="0" r="0" t="0"/>
          <a:stretch/>
        </p:blipFill>
        <p:spPr>
          <a:xfrm>
            <a:off x="3058557" y="-310143"/>
            <a:ext cx="6023370" cy="1450974"/>
          </a:xfrm>
          <a:prstGeom prst="rect">
            <a:avLst/>
          </a:prstGeom>
          <a:noFill/>
          <a:ln>
            <a:noFill/>
          </a:ln>
        </p:spPr>
      </p:pic>
      <p:pic>
        <p:nvPicPr>
          <p:cNvPr id="375" name="Google Shape;375;p37"/>
          <p:cNvPicPr preferRelativeResize="0"/>
          <p:nvPr/>
        </p:nvPicPr>
        <p:blipFill rotWithShape="1">
          <a:blip r:embed="rId4">
            <a:alphaModFix/>
          </a:blip>
          <a:srcRect b="0" l="0" r="0" t="0"/>
          <a:stretch/>
        </p:blipFill>
        <p:spPr>
          <a:xfrm>
            <a:off x="4719861" y="726340"/>
            <a:ext cx="2700762" cy="640135"/>
          </a:xfrm>
          <a:prstGeom prst="rect">
            <a:avLst/>
          </a:prstGeom>
          <a:noFill/>
          <a:ln>
            <a:noFill/>
          </a:ln>
        </p:spPr>
      </p:pic>
      <p:sp>
        <p:nvSpPr>
          <p:cNvPr id="376" name="Google Shape;376;p37"/>
          <p:cNvSpPr/>
          <p:nvPr/>
        </p:nvSpPr>
        <p:spPr>
          <a:xfrm>
            <a:off x="897228" y="1752934"/>
            <a:ext cx="1078391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[root@localhost root]# usermod -G john  eric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----&gt;`usermod -G' command makes the user eric member  of the group john. /usr/sbin/usermod.    su ----&gt; with the help of this command root can work as  substitute user.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su -r ----&gt;with the help of this command root come out from  subtitute user.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The information of adduser refers 2 files &amp; updates 3files.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useradd   Updates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|---/etc/passwd |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|----/etc/group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|----/etc/shadow |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8"/>
          <p:cNvPicPr preferRelativeResize="0"/>
          <p:nvPr/>
        </p:nvPicPr>
        <p:blipFill rotWithShape="1">
          <a:blip r:embed="rId3">
            <a:alphaModFix/>
          </a:blip>
          <a:srcRect b="0" l="0" r="0" t="0"/>
          <a:stretch/>
        </p:blipFill>
        <p:spPr>
          <a:xfrm>
            <a:off x="3695490" y="-335901"/>
            <a:ext cx="5316173" cy="1450974"/>
          </a:xfrm>
          <a:prstGeom prst="rect">
            <a:avLst/>
          </a:prstGeom>
          <a:noFill/>
          <a:ln>
            <a:noFill/>
          </a:ln>
        </p:spPr>
      </p:pic>
      <p:pic>
        <p:nvPicPr>
          <p:cNvPr id="382" name="Google Shape;382;p38"/>
          <p:cNvPicPr preferRelativeResize="0"/>
          <p:nvPr/>
        </p:nvPicPr>
        <p:blipFill rotWithShape="1">
          <a:blip r:embed="rId4">
            <a:alphaModFix/>
          </a:blip>
          <a:srcRect b="0" l="0" r="0" t="0"/>
          <a:stretch/>
        </p:blipFill>
        <p:spPr>
          <a:xfrm>
            <a:off x="4912358" y="610430"/>
            <a:ext cx="2676376" cy="640135"/>
          </a:xfrm>
          <a:prstGeom prst="rect">
            <a:avLst/>
          </a:prstGeom>
          <a:noFill/>
          <a:ln>
            <a:noFill/>
          </a:ln>
        </p:spPr>
      </p:pic>
      <p:sp>
        <p:nvSpPr>
          <p:cNvPr id="383" name="Google Shape;383;p38"/>
          <p:cNvSpPr/>
          <p:nvPr/>
        </p:nvSpPr>
        <p:spPr>
          <a:xfrm>
            <a:off x="441430" y="1115073"/>
            <a:ext cx="8895754"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/etc/passwd</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champu:x:1000:1000::/home/champu:/bin/bash  \____/\_/\__/\_/||\___________/\______/     |   |   |  | ||     |          |     1   2   3  4 5      6          7 </a:t>
            </a:r>
            <a:endParaRPr/>
          </a:p>
          <a:p>
            <a:pPr indent="-342900" lvl="0" marL="342900" marR="0" rtl="0" algn="l">
              <a:spcBef>
                <a:spcPts val="0"/>
              </a:spcBef>
              <a:spcAft>
                <a:spcPts val="0"/>
              </a:spcAft>
              <a:buClr>
                <a:srgbClr val="000000"/>
              </a:buClr>
              <a:buSzPts val="1800"/>
              <a:buFont typeface="Calibri"/>
              <a:buAutoNum type="arabicPeriod"/>
            </a:pPr>
            <a:r>
              <a:rPr lang="en-IN" sz="1800">
                <a:solidFill>
                  <a:srgbClr val="000000"/>
                </a:solidFill>
                <a:latin typeface="Calibri"/>
                <a:ea typeface="Calibri"/>
                <a:cs typeface="Calibri"/>
                <a:sym typeface="Calibri"/>
              </a:rPr>
              <a:t>field (champu) : It is username </a:t>
            </a:r>
            <a:endParaRPr/>
          </a:p>
          <a:p>
            <a:pPr indent="-342900" lvl="0" marL="342900" marR="0" rtl="0" algn="l">
              <a:spcBef>
                <a:spcPts val="0"/>
              </a:spcBef>
              <a:spcAft>
                <a:spcPts val="0"/>
              </a:spcAft>
              <a:buClr>
                <a:srgbClr val="000000"/>
              </a:buClr>
              <a:buSzPts val="1800"/>
              <a:buFont typeface="Calibri"/>
              <a:buAutoNum type="arabicPeriod"/>
            </a:pPr>
            <a:r>
              <a:rPr lang="en-IN" sz="1800">
                <a:solidFill>
                  <a:srgbClr val="000000"/>
                </a:solidFill>
                <a:latin typeface="Calibri"/>
                <a:ea typeface="Calibri"/>
                <a:cs typeface="Calibri"/>
                <a:sym typeface="Calibri"/>
              </a:rPr>
              <a:t>2. field (x) : It contain user password which is somewhere else if exist. If we put * inplace of x then user can't login. If we keep second field blank then user can login without password. i.e. (x) --- password somewhere else. (*) --- user can't login. ( ) --- user can login without passwd. </a:t>
            </a:r>
            <a:endParaRPr/>
          </a:p>
          <a:p>
            <a:pPr indent="-342900" lvl="0" marL="342900" marR="0" rtl="0" algn="l">
              <a:spcBef>
                <a:spcPts val="0"/>
              </a:spcBef>
              <a:spcAft>
                <a:spcPts val="0"/>
              </a:spcAft>
              <a:buClr>
                <a:srgbClr val="000000"/>
              </a:buClr>
              <a:buSzPts val="1800"/>
              <a:buFont typeface="Calibri"/>
              <a:buAutoNum type="arabicPeriod"/>
            </a:pPr>
            <a:r>
              <a:rPr lang="en-IN" sz="1800">
                <a:solidFill>
                  <a:srgbClr val="000000"/>
                </a:solidFill>
                <a:latin typeface="Calibri"/>
                <a:ea typeface="Calibri"/>
                <a:cs typeface="Calibri"/>
                <a:sym typeface="Calibri"/>
              </a:rPr>
              <a:t>3. field (1000) : It contain userid which is unique. Further userid's are just one greater than last user.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4. field (1000) : It contain groupid which is always same as userid. It's group of users.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5. field () : It is comment field or GECOS(General electric compressive operating system) user can keep his information by using command `chfn'in this field such as $ chfn  Name []: office []: office phone []: Home phone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6. field (/home/champu) : It's home of champu. /home is directory where all users store.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7. field (/bin/bash) : It contain the full path of shell used by user. Through shell we can convert shell script into binary format &amp; whatever get from kernal convert into text format.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838200" y="1"/>
            <a:ext cx="10515600" cy="69545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IN"/>
              <a:t>            Redhat 7.0 Installation Process</a:t>
            </a:r>
            <a:endParaRPr/>
          </a:p>
        </p:txBody>
      </p:sp>
      <p:sp>
        <p:nvSpPr>
          <p:cNvPr id="111" name="Google Shape;111;p3"/>
          <p:cNvSpPr txBox="1"/>
          <p:nvPr>
            <p:ph idx="1" type="body"/>
          </p:nvPr>
        </p:nvSpPr>
        <p:spPr>
          <a:xfrm>
            <a:off x="1469265" y="589253"/>
            <a:ext cx="10515600" cy="42817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IN"/>
              <a:t>                              Rdhat 7.0  Installation Process</a:t>
            </a:r>
            <a:endParaRPr/>
          </a:p>
        </p:txBody>
      </p:sp>
      <p:sp>
        <p:nvSpPr>
          <p:cNvPr id="112" name="Google Shape;112;p3"/>
          <p:cNvSpPr/>
          <p:nvPr/>
        </p:nvSpPr>
        <p:spPr>
          <a:xfrm>
            <a:off x="127699" y="1422017"/>
            <a:ext cx="59683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Place your DVD/USB into your system, </a:t>
            </a:r>
            <a:r>
              <a:rPr lang="en-IN" sz="1800">
                <a:solidFill>
                  <a:schemeClr val="dk1"/>
                </a:solidFill>
                <a:latin typeface="Calibri"/>
                <a:ea typeface="Calibri"/>
                <a:cs typeface="Calibri"/>
                <a:sym typeface="Calibri"/>
              </a:rPr>
              <a:t>press [Enter] key</a:t>
            </a:r>
            <a:endParaRPr/>
          </a:p>
        </p:txBody>
      </p:sp>
      <p:pic>
        <p:nvPicPr>
          <p:cNvPr id="113" name="Google Shape;113;p3"/>
          <p:cNvPicPr preferRelativeResize="0"/>
          <p:nvPr/>
        </p:nvPicPr>
        <p:blipFill rotWithShape="1">
          <a:blip r:embed="rId3">
            <a:alphaModFix/>
          </a:blip>
          <a:srcRect b="0" l="0" r="0" t="0"/>
          <a:stretch/>
        </p:blipFill>
        <p:spPr>
          <a:xfrm>
            <a:off x="489397" y="2099256"/>
            <a:ext cx="10470523" cy="49906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9"/>
          <p:cNvPicPr preferRelativeResize="0"/>
          <p:nvPr/>
        </p:nvPicPr>
        <p:blipFill rotWithShape="1">
          <a:blip r:embed="rId3">
            <a:alphaModFix/>
          </a:blip>
          <a:srcRect b="0" l="0" r="0" t="0"/>
          <a:stretch/>
        </p:blipFill>
        <p:spPr>
          <a:xfrm>
            <a:off x="2883891" y="-283319"/>
            <a:ext cx="6681795" cy="1603387"/>
          </a:xfrm>
          <a:prstGeom prst="rect">
            <a:avLst/>
          </a:prstGeom>
          <a:noFill/>
          <a:ln>
            <a:noFill/>
          </a:ln>
        </p:spPr>
      </p:pic>
      <p:pic>
        <p:nvPicPr>
          <p:cNvPr id="389" name="Google Shape;389;p39"/>
          <p:cNvPicPr preferRelativeResize="0"/>
          <p:nvPr/>
        </p:nvPicPr>
        <p:blipFill rotWithShape="1">
          <a:blip r:embed="rId4">
            <a:alphaModFix/>
          </a:blip>
          <a:srcRect b="0" l="0" r="0" t="0"/>
          <a:stretch/>
        </p:blipFill>
        <p:spPr>
          <a:xfrm>
            <a:off x="4751029" y="808722"/>
            <a:ext cx="2664183" cy="640135"/>
          </a:xfrm>
          <a:prstGeom prst="rect">
            <a:avLst/>
          </a:prstGeom>
          <a:noFill/>
          <a:ln>
            <a:noFill/>
          </a:ln>
        </p:spPr>
      </p:pic>
      <p:sp>
        <p:nvSpPr>
          <p:cNvPr id="390" name="Google Shape;390;p39"/>
          <p:cNvSpPr/>
          <p:nvPr/>
        </p:nvSpPr>
        <p:spPr>
          <a:xfrm>
            <a:off x="1309351" y="1320068"/>
            <a:ext cx="8697534"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/etc/group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/etc/group : This file keep the information of group. It has  four field of each group of each line so it is called `system group database'.   Member of group has right to enter other member's of system who is member of same group.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line in this field like follow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Accounts:x:1000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1. field (accounts) : It contain name of group which is always same as the first member username. 2. field (x) : It contain group password which is somewhere else if exist &amp; it's password is same of first member of group. 3. field (1000) : It contain group id which is same of first member's id of group. 4. field : It contains list of members of group. By default Redhat it is blank but user can fill it by put the name of members of group.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One user can makes members of his group by using command `usermod -G' which is run by only root.    #usermod -G groupname username   when system admin first time creates users he can  send message like `Thanku for using redhat linux'  through this &amp; user get this mail whenever he login.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0"/>
          <p:cNvPicPr preferRelativeResize="0"/>
          <p:nvPr/>
        </p:nvPicPr>
        <p:blipFill rotWithShape="1">
          <a:blip r:embed="rId3">
            <a:alphaModFix/>
          </a:blip>
          <a:srcRect b="0" l="0" r="0" t="0"/>
          <a:stretch/>
        </p:blipFill>
        <p:spPr>
          <a:xfrm>
            <a:off x="4041470" y="-194233"/>
            <a:ext cx="4109060" cy="1450974"/>
          </a:xfrm>
          <a:prstGeom prst="rect">
            <a:avLst/>
          </a:prstGeom>
          <a:noFill/>
          <a:ln>
            <a:noFill/>
          </a:ln>
        </p:spPr>
      </p:pic>
      <p:pic>
        <p:nvPicPr>
          <p:cNvPr id="396" name="Google Shape;396;p40"/>
          <p:cNvPicPr preferRelativeResize="0"/>
          <p:nvPr/>
        </p:nvPicPr>
        <p:blipFill rotWithShape="1">
          <a:blip r:embed="rId4">
            <a:alphaModFix/>
          </a:blip>
          <a:srcRect b="0" l="0" r="0" t="0"/>
          <a:stretch/>
        </p:blipFill>
        <p:spPr>
          <a:xfrm>
            <a:off x="5175424" y="752098"/>
            <a:ext cx="1841152" cy="640135"/>
          </a:xfrm>
          <a:prstGeom prst="rect">
            <a:avLst/>
          </a:prstGeom>
          <a:noFill/>
          <a:ln>
            <a:noFill/>
          </a:ln>
        </p:spPr>
      </p:pic>
      <p:pic>
        <p:nvPicPr>
          <p:cNvPr id="397" name="Google Shape;397;p40"/>
          <p:cNvPicPr preferRelativeResize="0"/>
          <p:nvPr/>
        </p:nvPicPr>
        <p:blipFill rotWithShape="1">
          <a:blip r:embed="rId5">
            <a:alphaModFix/>
          </a:blip>
          <a:srcRect b="0" l="0" r="0" t="0"/>
          <a:stretch/>
        </p:blipFill>
        <p:spPr>
          <a:xfrm>
            <a:off x="633510" y="1256741"/>
            <a:ext cx="6815919" cy="1591194"/>
          </a:xfrm>
          <a:prstGeom prst="rect">
            <a:avLst/>
          </a:prstGeom>
          <a:noFill/>
          <a:ln>
            <a:noFill/>
          </a:ln>
        </p:spPr>
      </p:pic>
      <p:pic>
        <p:nvPicPr>
          <p:cNvPr id="398" name="Google Shape;398;p40"/>
          <p:cNvPicPr preferRelativeResize="0"/>
          <p:nvPr/>
        </p:nvPicPr>
        <p:blipFill rotWithShape="1">
          <a:blip r:embed="rId6">
            <a:alphaModFix/>
          </a:blip>
          <a:srcRect b="0" l="0" r="0" t="0"/>
          <a:stretch/>
        </p:blipFill>
        <p:spPr>
          <a:xfrm>
            <a:off x="633510" y="2858759"/>
            <a:ext cx="4919898" cy="493819"/>
          </a:xfrm>
          <a:prstGeom prst="rect">
            <a:avLst/>
          </a:prstGeom>
          <a:noFill/>
          <a:ln>
            <a:noFill/>
          </a:ln>
        </p:spPr>
      </p:pic>
      <p:sp>
        <p:nvSpPr>
          <p:cNvPr id="399" name="Google Shape;399;p40"/>
          <p:cNvSpPr/>
          <p:nvPr/>
        </p:nvSpPr>
        <p:spPr>
          <a:xfrm>
            <a:off x="633510" y="3352578"/>
            <a:ext cx="1117641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Read</a:t>
            </a:r>
            <a:r>
              <a:rPr lang="en-IN" sz="1800">
                <a:solidFill>
                  <a:srgbClr val="000000"/>
                </a:solidFill>
                <a:latin typeface="Calibri"/>
                <a:ea typeface="Calibri"/>
                <a:cs typeface="Calibri"/>
                <a:sym typeface="Calibri"/>
              </a:rPr>
              <a:t> allow the user to read the contents of the file, for instance with cat or less.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Write</a:t>
            </a:r>
            <a:r>
              <a:rPr lang="en-IN" sz="1800">
                <a:solidFill>
                  <a:srgbClr val="000000"/>
                </a:solidFill>
                <a:latin typeface="Calibri"/>
                <a:ea typeface="Calibri"/>
                <a:cs typeface="Calibri"/>
                <a:sym typeface="Calibri"/>
              </a:rPr>
              <a:t> allow the user to modify the contents of the file,for instance with vi.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Execute</a:t>
            </a:r>
            <a:r>
              <a:rPr lang="en-IN" sz="1800">
                <a:solidFill>
                  <a:srgbClr val="000000"/>
                </a:solidFill>
                <a:latin typeface="Calibri"/>
                <a:ea typeface="Calibri"/>
                <a:cs typeface="Calibri"/>
                <a:sym typeface="Calibri"/>
              </a:rPr>
              <a:t> allow the user to execute the file as a program, provided that the file is indeed an executable program (such as a shell script). </a:t>
            </a:r>
            <a:endParaRPr/>
          </a:p>
        </p:txBody>
      </p:sp>
      <p:pic>
        <p:nvPicPr>
          <p:cNvPr id="400" name="Google Shape;400;p40"/>
          <p:cNvPicPr preferRelativeResize="0"/>
          <p:nvPr/>
        </p:nvPicPr>
        <p:blipFill rotWithShape="1">
          <a:blip r:embed="rId7">
            <a:alphaModFix/>
          </a:blip>
          <a:srcRect b="0" l="0" r="0" t="0"/>
          <a:stretch/>
        </p:blipFill>
        <p:spPr>
          <a:xfrm>
            <a:off x="633510" y="4696862"/>
            <a:ext cx="6614733" cy="493819"/>
          </a:xfrm>
          <a:prstGeom prst="rect">
            <a:avLst/>
          </a:prstGeom>
          <a:noFill/>
          <a:ln>
            <a:noFill/>
          </a:ln>
        </p:spPr>
      </p:pic>
      <p:sp>
        <p:nvSpPr>
          <p:cNvPr id="401" name="Google Shape;401;p40"/>
          <p:cNvSpPr/>
          <p:nvPr/>
        </p:nvSpPr>
        <p:spPr>
          <a:xfrm>
            <a:off x="633510" y="5129927"/>
            <a:ext cx="9144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Read : </a:t>
            </a:r>
            <a:r>
              <a:rPr lang="en-IN" sz="1800">
                <a:solidFill>
                  <a:srgbClr val="000000"/>
                </a:solidFill>
                <a:latin typeface="Calibri"/>
                <a:ea typeface="Calibri"/>
                <a:cs typeface="Calibri"/>
                <a:sym typeface="Calibri"/>
              </a:rPr>
              <a:t>allow the user to view the contents of the directory, for instance with ls.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Write</a:t>
            </a:r>
            <a:r>
              <a:rPr lang="en-IN" sz="1800">
                <a:solidFill>
                  <a:srgbClr val="000000"/>
                </a:solidFill>
                <a:latin typeface="Calibri"/>
                <a:ea typeface="Calibri"/>
                <a:cs typeface="Calibri"/>
                <a:sym typeface="Calibri"/>
              </a:rPr>
              <a:t> :allow the user to modify the contents of the directory. In other words: allow the user to create and delete files, and to modify the names of the files. Note: Having write permissions on a directory thus allows you to delete files, even if you  have no write permissions on that file!</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Execute:</a:t>
            </a:r>
            <a:r>
              <a:rPr lang="en-IN" sz="1800">
                <a:solidFill>
                  <a:srgbClr val="000000"/>
                </a:solidFill>
                <a:latin typeface="Calibri"/>
                <a:ea typeface="Calibri"/>
                <a:cs typeface="Calibri"/>
                <a:sym typeface="Calibri"/>
              </a:rPr>
              <a:t> allow the user to use this directory as its current working directory. In other words: allow the user to cd into it.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1"/>
          <p:cNvPicPr preferRelativeResize="0"/>
          <p:nvPr/>
        </p:nvPicPr>
        <p:blipFill rotWithShape="1">
          <a:blip r:embed="rId3">
            <a:alphaModFix/>
          </a:blip>
          <a:srcRect b="0" l="0" r="0" t="0"/>
          <a:stretch/>
        </p:blipFill>
        <p:spPr>
          <a:xfrm>
            <a:off x="3745256" y="-168476"/>
            <a:ext cx="4109060" cy="1450974"/>
          </a:xfrm>
          <a:prstGeom prst="rect">
            <a:avLst/>
          </a:prstGeom>
          <a:noFill/>
          <a:ln>
            <a:noFill/>
          </a:ln>
        </p:spPr>
      </p:pic>
      <p:pic>
        <p:nvPicPr>
          <p:cNvPr id="407" name="Google Shape;407;p41"/>
          <p:cNvPicPr preferRelativeResize="0"/>
          <p:nvPr/>
        </p:nvPicPr>
        <p:blipFill rotWithShape="1">
          <a:blip r:embed="rId4">
            <a:alphaModFix/>
          </a:blip>
          <a:srcRect b="0" l="0" r="0" t="0"/>
          <a:stretch/>
        </p:blipFill>
        <p:spPr>
          <a:xfrm>
            <a:off x="4998168" y="868008"/>
            <a:ext cx="1835055" cy="640135"/>
          </a:xfrm>
          <a:prstGeom prst="rect">
            <a:avLst/>
          </a:prstGeom>
          <a:noFill/>
          <a:ln>
            <a:noFill/>
          </a:ln>
        </p:spPr>
      </p:pic>
      <p:pic>
        <p:nvPicPr>
          <p:cNvPr id="408" name="Google Shape;408;p41"/>
          <p:cNvPicPr preferRelativeResize="0"/>
          <p:nvPr/>
        </p:nvPicPr>
        <p:blipFill rotWithShape="1">
          <a:blip r:embed="rId5">
            <a:alphaModFix/>
          </a:blip>
          <a:srcRect b="0" l="0" r="0" t="0"/>
          <a:stretch/>
        </p:blipFill>
        <p:spPr>
          <a:xfrm>
            <a:off x="1093428" y="1642338"/>
            <a:ext cx="3694496" cy="2414225"/>
          </a:xfrm>
          <a:prstGeom prst="rect">
            <a:avLst/>
          </a:prstGeom>
          <a:noFill/>
          <a:ln>
            <a:noFill/>
          </a:ln>
        </p:spPr>
      </p:pic>
      <p:pic>
        <p:nvPicPr>
          <p:cNvPr id="409" name="Google Shape;409;p41"/>
          <p:cNvPicPr preferRelativeResize="0"/>
          <p:nvPr/>
        </p:nvPicPr>
        <p:blipFill rotWithShape="1">
          <a:blip r:embed="rId6">
            <a:alphaModFix/>
          </a:blip>
          <a:srcRect b="0" l="0" r="0" t="0"/>
          <a:stretch/>
        </p:blipFill>
        <p:spPr>
          <a:xfrm>
            <a:off x="1093428" y="4416403"/>
            <a:ext cx="6181880" cy="1316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2"/>
          <p:cNvPicPr preferRelativeResize="0"/>
          <p:nvPr/>
        </p:nvPicPr>
        <p:blipFill rotWithShape="1">
          <a:blip r:embed="rId3">
            <a:alphaModFix/>
          </a:blip>
          <a:srcRect b="0" l="0" r="0" t="0"/>
          <a:stretch/>
        </p:blipFill>
        <p:spPr>
          <a:xfrm>
            <a:off x="4092985" y="-361659"/>
            <a:ext cx="4109060" cy="1450974"/>
          </a:xfrm>
          <a:prstGeom prst="rect">
            <a:avLst/>
          </a:prstGeom>
          <a:noFill/>
          <a:ln>
            <a:noFill/>
          </a:ln>
        </p:spPr>
      </p:pic>
      <p:pic>
        <p:nvPicPr>
          <p:cNvPr id="415" name="Google Shape;415;p42"/>
          <p:cNvPicPr preferRelativeResize="0"/>
          <p:nvPr/>
        </p:nvPicPr>
        <p:blipFill rotWithShape="1">
          <a:blip r:embed="rId4">
            <a:alphaModFix/>
          </a:blip>
          <a:srcRect b="0" l="0" r="0" t="0"/>
          <a:stretch/>
        </p:blipFill>
        <p:spPr>
          <a:xfrm>
            <a:off x="5333019" y="449180"/>
            <a:ext cx="1835055" cy="640135"/>
          </a:xfrm>
          <a:prstGeom prst="rect">
            <a:avLst/>
          </a:prstGeom>
          <a:noFill/>
          <a:ln>
            <a:noFill/>
          </a:ln>
        </p:spPr>
      </p:pic>
      <p:sp>
        <p:nvSpPr>
          <p:cNvPr id="416" name="Google Shape;416;p42"/>
          <p:cNvSpPr/>
          <p:nvPr/>
        </p:nvSpPr>
        <p:spPr>
          <a:xfrm>
            <a:off x="270991" y="769248"/>
            <a:ext cx="8976040" cy="92332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Symbolic or alphabetic way</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useradd sachin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passwd Sachin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useradd dhoni</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passwd dhoni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groupadd market;usermod –G market dhoni</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useradd shewag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passwd shewag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groupadd market;</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$usermod –G market shewag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mkdir /opt/perm/{data1,data2}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cd /opt/perm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data1  drwxr-xr-x 2 root root 4096 Jul 29 20:15 data1</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chown sachin data1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data1</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chgrp market data1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data1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chmod u-w data1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data1</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chmod g+w data1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data1</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chmod o+w,o-rx data1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data1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data2  drwxr-xr-x 2 root root 4096 Jul 29 20:15 data2</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chown –Rv sachin.market data</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ll –d data2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chmod u-rwx data2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data2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chmod g+w,g-x data2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data2</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chmod –Rv o+w,o-r data2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ll –d data2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p:txBody>
      </p:sp>
      <p:sp>
        <p:nvSpPr>
          <p:cNvPr id="417" name="Google Shape;417;p42"/>
          <p:cNvSpPr/>
          <p:nvPr/>
        </p:nvSpPr>
        <p:spPr>
          <a:xfrm>
            <a:off x="7168074" y="885850"/>
            <a:ext cx="6096000"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alibri"/>
                <a:ea typeface="Calibri"/>
                <a:cs typeface="Calibri"/>
                <a:sym typeface="Calibri"/>
              </a:rPr>
              <a:t>Numeric way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ll file1  -rw-r--r—- 1 root root 0 Jul 29 20:15 file1</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chmod 777 file1</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ll file1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chmod 666 file1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ll file1</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 chmod 467 file1</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ll file1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chmod 541 file1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ll file1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chmod 724 file1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ll file1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chmod 000 file1</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chmod 0 file1</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3"/>
          <p:cNvPicPr preferRelativeResize="0"/>
          <p:nvPr/>
        </p:nvPicPr>
        <p:blipFill rotWithShape="1">
          <a:blip r:embed="rId3">
            <a:alphaModFix/>
          </a:blip>
          <a:srcRect b="0" l="0" r="0" t="0"/>
          <a:stretch/>
        </p:blipFill>
        <p:spPr>
          <a:xfrm>
            <a:off x="2752510" y="-232870"/>
            <a:ext cx="7047587" cy="1450974"/>
          </a:xfrm>
          <a:prstGeom prst="rect">
            <a:avLst/>
          </a:prstGeom>
          <a:noFill/>
          <a:ln>
            <a:noFill/>
          </a:ln>
        </p:spPr>
      </p:pic>
      <p:pic>
        <p:nvPicPr>
          <p:cNvPr id="423" name="Google Shape;423;p43"/>
          <p:cNvPicPr preferRelativeResize="0"/>
          <p:nvPr/>
        </p:nvPicPr>
        <p:blipFill rotWithShape="1">
          <a:blip r:embed="rId4">
            <a:alphaModFix/>
          </a:blip>
          <a:srcRect b="0" l="0" r="0" t="0"/>
          <a:stretch/>
        </p:blipFill>
        <p:spPr>
          <a:xfrm>
            <a:off x="5474609" y="803613"/>
            <a:ext cx="1603387" cy="640135"/>
          </a:xfrm>
          <a:prstGeom prst="rect">
            <a:avLst/>
          </a:prstGeom>
          <a:noFill/>
          <a:ln>
            <a:noFill/>
          </a:ln>
        </p:spPr>
      </p:pic>
      <p:sp>
        <p:nvSpPr>
          <p:cNvPr id="424" name="Google Shape;424;p43"/>
          <p:cNvSpPr/>
          <p:nvPr/>
        </p:nvSpPr>
        <p:spPr>
          <a:xfrm>
            <a:off x="433587" y="1443748"/>
            <a:ext cx="1145361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111111"/>
                </a:solidFill>
                <a:latin typeface="Georgia"/>
                <a:ea typeface="Georgia"/>
                <a:cs typeface="Georgia"/>
                <a:sym typeface="Georgia"/>
              </a:rPr>
              <a:t>A </a:t>
            </a:r>
            <a:r>
              <a:rPr b="1" lang="en-IN" sz="1800">
                <a:solidFill>
                  <a:srgbClr val="111111"/>
                </a:solidFill>
                <a:latin typeface="Georgia"/>
                <a:ea typeface="Georgia"/>
                <a:cs typeface="Georgia"/>
                <a:sym typeface="Georgia"/>
              </a:rPr>
              <a:t>Sticky bit </a:t>
            </a:r>
            <a:r>
              <a:rPr lang="en-IN" sz="1800">
                <a:solidFill>
                  <a:srgbClr val="111111"/>
                </a:solidFill>
                <a:latin typeface="Georgia"/>
                <a:ea typeface="Georgia"/>
                <a:cs typeface="Georgia"/>
                <a:sym typeface="Georgia"/>
              </a:rPr>
              <a:t>is a permission bit that is set on a file or a directory that lets only the owner of the file/directory or the root user to delete or rename the file. No other user is given privileges to delete the file created by some other user.</a:t>
            </a:r>
            <a:endParaRPr/>
          </a:p>
          <a:p>
            <a:pPr indent="0" lvl="0" marL="0" marR="0" rtl="0" algn="l">
              <a:spcBef>
                <a:spcPts val="0"/>
              </a:spcBef>
              <a:spcAft>
                <a:spcPts val="0"/>
              </a:spcAft>
              <a:buNone/>
            </a:pPr>
            <a:r>
              <a:rPr lang="en-IN" sz="1800">
                <a:solidFill>
                  <a:srgbClr val="111111"/>
                </a:solidFill>
                <a:latin typeface="Georgia"/>
                <a:ea typeface="Georgia"/>
                <a:cs typeface="Georgia"/>
                <a:sym typeface="Georgia"/>
              </a:rPr>
              <a:t>Values use to set sticky bits</a:t>
            </a:r>
            <a:endParaRPr/>
          </a:p>
          <a:p>
            <a:pPr indent="0" lvl="0" marL="0" marR="0" rtl="0" algn="l">
              <a:spcBef>
                <a:spcPts val="0"/>
              </a:spcBef>
              <a:spcAft>
                <a:spcPts val="0"/>
              </a:spcAft>
              <a:buNone/>
            </a:pPr>
            <a:r>
              <a:t/>
            </a:r>
            <a:endParaRPr sz="1800">
              <a:solidFill>
                <a:srgbClr val="111111"/>
              </a:solidFill>
              <a:latin typeface="Georgia"/>
              <a:ea typeface="Georgia"/>
              <a:cs typeface="Georgia"/>
              <a:sym typeface="Georgia"/>
            </a:endParaRPr>
          </a:p>
          <a:p>
            <a:pPr indent="0" lvl="0" marL="0" marR="0" rtl="0" algn="l">
              <a:spcBef>
                <a:spcPts val="0"/>
              </a:spcBef>
              <a:spcAft>
                <a:spcPts val="0"/>
              </a:spcAft>
              <a:buNone/>
            </a:pPr>
            <a:r>
              <a:rPr lang="en-IN" sz="1800">
                <a:solidFill>
                  <a:srgbClr val="111111"/>
                </a:solidFill>
                <a:latin typeface="Georgia"/>
                <a:ea typeface="Georgia"/>
                <a:cs typeface="Georgia"/>
                <a:sym typeface="Georgia"/>
              </a:rPr>
              <a:t>Owner =4</a:t>
            </a:r>
            <a:endParaRPr/>
          </a:p>
          <a:p>
            <a:pPr indent="0" lvl="0" marL="0" marR="0" rtl="0" algn="l">
              <a:spcBef>
                <a:spcPts val="0"/>
              </a:spcBef>
              <a:spcAft>
                <a:spcPts val="0"/>
              </a:spcAft>
              <a:buNone/>
            </a:pPr>
            <a:r>
              <a:rPr lang="en-IN" sz="1800">
                <a:solidFill>
                  <a:srgbClr val="111111"/>
                </a:solidFill>
                <a:latin typeface="Georgia"/>
                <a:ea typeface="Georgia"/>
                <a:cs typeface="Georgia"/>
                <a:sym typeface="Georgia"/>
              </a:rPr>
              <a:t>Group =2</a:t>
            </a:r>
            <a:endParaRPr/>
          </a:p>
          <a:p>
            <a:pPr indent="0" lvl="0" marL="0" marR="0" rtl="0" algn="l">
              <a:spcBef>
                <a:spcPts val="0"/>
              </a:spcBef>
              <a:spcAft>
                <a:spcPts val="0"/>
              </a:spcAft>
              <a:buNone/>
            </a:pPr>
            <a:r>
              <a:rPr lang="en-IN" sz="1800">
                <a:solidFill>
                  <a:srgbClr val="111111"/>
                </a:solidFill>
                <a:latin typeface="Georgia"/>
                <a:ea typeface="Georgia"/>
                <a:cs typeface="Georgia"/>
                <a:sym typeface="Georgia"/>
              </a:rPr>
              <a:t>Others=1</a:t>
            </a:r>
            <a:endParaRPr sz="1800">
              <a:solidFill>
                <a:srgbClr val="000000"/>
              </a:solidFill>
              <a:latin typeface="Calibri"/>
              <a:ea typeface="Calibri"/>
              <a:cs typeface="Calibri"/>
              <a:sym typeface="Calibri"/>
            </a:endParaRPr>
          </a:p>
        </p:txBody>
      </p:sp>
      <p:pic>
        <p:nvPicPr>
          <p:cNvPr id="425" name="Google Shape;425;p43"/>
          <p:cNvPicPr preferRelativeResize="0"/>
          <p:nvPr/>
        </p:nvPicPr>
        <p:blipFill rotWithShape="1">
          <a:blip r:embed="rId5">
            <a:alphaModFix/>
          </a:blip>
          <a:srcRect b="0" l="0" r="0" t="0"/>
          <a:stretch/>
        </p:blipFill>
        <p:spPr>
          <a:xfrm>
            <a:off x="433587" y="3977716"/>
            <a:ext cx="9608129" cy="762066"/>
          </a:xfrm>
          <a:prstGeom prst="rect">
            <a:avLst/>
          </a:prstGeom>
          <a:noFill/>
          <a:ln>
            <a:noFill/>
          </a:ln>
        </p:spPr>
      </p:pic>
      <p:pic>
        <p:nvPicPr>
          <p:cNvPr id="426" name="Google Shape;426;p43"/>
          <p:cNvPicPr preferRelativeResize="0"/>
          <p:nvPr/>
        </p:nvPicPr>
        <p:blipFill rotWithShape="1">
          <a:blip r:embed="rId6">
            <a:alphaModFix/>
          </a:blip>
          <a:srcRect b="0" l="0" r="0" t="0"/>
          <a:stretch/>
        </p:blipFill>
        <p:spPr>
          <a:xfrm>
            <a:off x="433587" y="4965426"/>
            <a:ext cx="11735817" cy="76206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4"/>
          <p:cNvPicPr preferRelativeResize="0"/>
          <p:nvPr/>
        </p:nvPicPr>
        <p:blipFill rotWithShape="1">
          <a:blip r:embed="rId3">
            <a:alphaModFix/>
          </a:blip>
          <a:srcRect b="0" l="0" r="0" t="0"/>
          <a:stretch/>
        </p:blipFill>
        <p:spPr>
          <a:xfrm>
            <a:off x="3142701" y="-343391"/>
            <a:ext cx="5962405" cy="1450974"/>
          </a:xfrm>
          <a:prstGeom prst="rect">
            <a:avLst/>
          </a:prstGeom>
          <a:noFill/>
          <a:ln>
            <a:noFill/>
          </a:ln>
        </p:spPr>
      </p:pic>
      <p:pic>
        <p:nvPicPr>
          <p:cNvPr id="432" name="Google Shape;432;p44"/>
          <p:cNvPicPr preferRelativeResize="0"/>
          <p:nvPr/>
        </p:nvPicPr>
        <p:blipFill rotWithShape="1">
          <a:blip r:embed="rId4">
            <a:alphaModFix/>
          </a:blip>
          <a:srcRect b="0" l="0" r="0" t="0"/>
          <a:stretch/>
        </p:blipFill>
        <p:spPr>
          <a:xfrm>
            <a:off x="5158025" y="610920"/>
            <a:ext cx="1279803" cy="714783"/>
          </a:xfrm>
          <a:prstGeom prst="rect">
            <a:avLst/>
          </a:prstGeom>
          <a:noFill/>
          <a:ln>
            <a:noFill/>
          </a:ln>
        </p:spPr>
      </p:pic>
      <p:sp>
        <p:nvSpPr>
          <p:cNvPr id="433" name="Google Shape;433;p44"/>
          <p:cNvSpPr/>
          <p:nvPr/>
        </p:nvSpPr>
        <p:spPr>
          <a:xfrm>
            <a:off x="5666704" y="1061864"/>
            <a:ext cx="64395" cy="45719"/>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4" name="Google Shape;434;p44"/>
          <p:cNvCxnSpPr>
            <a:stCxn id="433" idx="1"/>
          </p:cNvCxnSpPr>
          <p:nvPr/>
        </p:nvCxnSpPr>
        <p:spPr>
          <a:xfrm flipH="1">
            <a:off x="1734304" y="1084724"/>
            <a:ext cx="3932400" cy="1182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35" name="Google Shape;435;p44"/>
          <p:cNvCxnSpPr>
            <a:stCxn id="433" idx="1"/>
          </p:cNvCxnSpPr>
          <p:nvPr/>
        </p:nvCxnSpPr>
        <p:spPr>
          <a:xfrm>
            <a:off x="5666704" y="1084724"/>
            <a:ext cx="3876600" cy="1182000"/>
          </a:xfrm>
          <a:prstGeom prst="straightConnector1">
            <a:avLst/>
          </a:prstGeom>
          <a:noFill/>
          <a:ln cap="flat" cmpd="sng" w="9525">
            <a:solidFill>
              <a:schemeClr val="accent1"/>
            </a:solidFill>
            <a:prstDash val="solid"/>
            <a:miter lim="800000"/>
            <a:headEnd len="sm" w="sm" type="none"/>
            <a:tailEnd len="med" w="med" type="triangle"/>
          </a:ln>
        </p:spPr>
      </p:cxnSp>
      <p:sp>
        <p:nvSpPr>
          <p:cNvPr id="436" name="Google Shape;436;p44"/>
          <p:cNvSpPr/>
          <p:nvPr/>
        </p:nvSpPr>
        <p:spPr>
          <a:xfrm>
            <a:off x="7285149" y="2424753"/>
            <a:ext cx="42929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111111"/>
                </a:solidFill>
                <a:latin typeface="Georgia"/>
                <a:ea typeface="Georgia"/>
                <a:cs typeface="Georgia"/>
                <a:sym typeface="Georgia"/>
              </a:rPr>
              <a:t>                               Append</a:t>
            </a:r>
            <a:endParaRPr sz="1800">
              <a:solidFill>
                <a:schemeClr val="dk1"/>
              </a:solidFill>
              <a:latin typeface="Calibri"/>
              <a:ea typeface="Calibri"/>
              <a:cs typeface="Calibri"/>
              <a:sym typeface="Calibri"/>
            </a:endParaRPr>
          </a:p>
        </p:txBody>
      </p:sp>
      <p:sp>
        <p:nvSpPr>
          <p:cNvPr id="437" name="Google Shape;437;p44"/>
          <p:cNvSpPr/>
          <p:nvPr/>
        </p:nvSpPr>
        <p:spPr>
          <a:xfrm>
            <a:off x="404446" y="4779025"/>
            <a:ext cx="23807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111111"/>
                </a:solidFill>
                <a:latin typeface="Georgia"/>
                <a:ea typeface="Georgia"/>
                <a:cs typeface="Georgia"/>
                <a:sym typeface="Georgia"/>
              </a:rPr>
              <a:t>#chattr  +a  filename</a:t>
            </a:r>
            <a:r>
              <a:rPr b="0" i="0" lang="en-IN" sz="1800" u="none" strike="noStrike">
                <a:solidFill>
                  <a:srgbClr val="111111"/>
                </a:solidFill>
                <a:latin typeface="Georgia"/>
                <a:ea typeface="Georgia"/>
                <a:cs typeface="Georgia"/>
                <a:sym typeface="Georgia"/>
              </a:rPr>
              <a:t> </a:t>
            </a:r>
            <a:endParaRPr sz="1800">
              <a:solidFill>
                <a:schemeClr val="dk1"/>
              </a:solidFill>
              <a:latin typeface="Calibri"/>
              <a:ea typeface="Calibri"/>
              <a:cs typeface="Calibri"/>
              <a:sym typeface="Calibri"/>
            </a:endParaRPr>
          </a:p>
        </p:txBody>
      </p:sp>
      <p:pic>
        <p:nvPicPr>
          <p:cNvPr id="438" name="Google Shape;438;p44"/>
          <p:cNvPicPr preferRelativeResize="0"/>
          <p:nvPr/>
        </p:nvPicPr>
        <p:blipFill rotWithShape="1">
          <a:blip r:embed="rId5">
            <a:alphaModFix/>
          </a:blip>
          <a:srcRect b="0" l="0" r="0" t="0"/>
          <a:stretch/>
        </p:blipFill>
        <p:spPr>
          <a:xfrm>
            <a:off x="1030206" y="2362509"/>
            <a:ext cx="1408298" cy="493819"/>
          </a:xfrm>
          <a:prstGeom prst="rect">
            <a:avLst/>
          </a:prstGeom>
          <a:noFill/>
          <a:ln>
            <a:noFill/>
          </a:ln>
        </p:spPr>
      </p:pic>
      <p:pic>
        <p:nvPicPr>
          <p:cNvPr id="439" name="Google Shape;439;p44"/>
          <p:cNvPicPr preferRelativeResize="0"/>
          <p:nvPr/>
        </p:nvPicPr>
        <p:blipFill rotWithShape="1">
          <a:blip r:embed="rId6">
            <a:alphaModFix/>
          </a:blip>
          <a:srcRect b="0" l="0" r="0" t="0"/>
          <a:stretch/>
        </p:blipFill>
        <p:spPr>
          <a:xfrm>
            <a:off x="704015" y="2952155"/>
            <a:ext cx="2670279" cy="1316850"/>
          </a:xfrm>
          <a:prstGeom prst="rect">
            <a:avLst/>
          </a:prstGeom>
          <a:noFill/>
          <a:ln>
            <a:noFill/>
          </a:ln>
        </p:spPr>
      </p:pic>
      <p:pic>
        <p:nvPicPr>
          <p:cNvPr id="440" name="Google Shape;440;p44"/>
          <p:cNvPicPr preferRelativeResize="0"/>
          <p:nvPr/>
        </p:nvPicPr>
        <p:blipFill rotWithShape="1">
          <a:blip r:embed="rId7">
            <a:alphaModFix/>
          </a:blip>
          <a:srcRect b="0" l="0" r="0" t="0"/>
          <a:stretch/>
        </p:blipFill>
        <p:spPr>
          <a:xfrm>
            <a:off x="8473785" y="2862975"/>
            <a:ext cx="2920237" cy="1316850"/>
          </a:xfrm>
          <a:prstGeom prst="rect">
            <a:avLst/>
          </a:prstGeom>
          <a:noFill/>
          <a:ln>
            <a:noFill/>
          </a:ln>
        </p:spPr>
      </p:pic>
      <p:pic>
        <p:nvPicPr>
          <p:cNvPr id="441" name="Google Shape;441;p44"/>
          <p:cNvPicPr preferRelativeResize="0"/>
          <p:nvPr/>
        </p:nvPicPr>
        <p:blipFill rotWithShape="1">
          <a:blip r:embed="rId8">
            <a:alphaModFix/>
          </a:blip>
          <a:srcRect b="0" l="0" r="0" t="0"/>
          <a:stretch/>
        </p:blipFill>
        <p:spPr>
          <a:xfrm>
            <a:off x="8283344" y="4771471"/>
            <a:ext cx="2395936" cy="493819"/>
          </a:xfrm>
          <a:prstGeom prst="rect">
            <a:avLst/>
          </a:prstGeom>
          <a:noFill/>
          <a:ln>
            <a:noFill/>
          </a:ln>
        </p:spPr>
      </p:pic>
      <p:pic>
        <p:nvPicPr>
          <p:cNvPr id="442" name="Google Shape;442;p44"/>
          <p:cNvPicPr preferRelativeResize="0"/>
          <p:nvPr/>
        </p:nvPicPr>
        <p:blipFill rotWithShape="1">
          <a:blip r:embed="rId9">
            <a:alphaModFix/>
          </a:blip>
          <a:srcRect b="0" l="0" r="0" t="0"/>
          <a:stretch/>
        </p:blipFill>
        <p:spPr>
          <a:xfrm>
            <a:off x="140161" y="5216069"/>
            <a:ext cx="6005080" cy="493819"/>
          </a:xfrm>
          <a:prstGeom prst="rect">
            <a:avLst/>
          </a:prstGeom>
          <a:noFill/>
          <a:ln>
            <a:noFill/>
          </a:ln>
        </p:spPr>
      </p:pic>
      <p:pic>
        <p:nvPicPr>
          <p:cNvPr id="443" name="Google Shape;443;p44"/>
          <p:cNvPicPr preferRelativeResize="0"/>
          <p:nvPr/>
        </p:nvPicPr>
        <p:blipFill rotWithShape="1">
          <a:blip r:embed="rId10">
            <a:alphaModFix/>
          </a:blip>
          <a:srcRect b="0" l="0" r="0" t="0"/>
          <a:stretch/>
        </p:blipFill>
        <p:spPr>
          <a:xfrm>
            <a:off x="8283344" y="5328855"/>
            <a:ext cx="4048095" cy="76206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45"/>
          <p:cNvPicPr preferRelativeResize="0"/>
          <p:nvPr/>
        </p:nvPicPr>
        <p:blipFill rotWithShape="1">
          <a:blip r:embed="rId3">
            <a:alphaModFix/>
          </a:blip>
          <a:srcRect b="0" l="0" r="0" t="0"/>
          <a:stretch/>
        </p:blipFill>
        <p:spPr>
          <a:xfrm>
            <a:off x="3620884" y="-244683"/>
            <a:ext cx="5182049" cy="1603387"/>
          </a:xfrm>
          <a:prstGeom prst="rect">
            <a:avLst/>
          </a:prstGeom>
          <a:noFill/>
          <a:ln>
            <a:noFill/>
          </a:ln>
        </p:spPr>
      </p:pic>
      <p:pic>
        <p:nvPicPr>
          <p:cNvPr id="449" name="Google Shape;449;p45"/>
          <p:cNvPicPr preferRelativeResize="0"/>
          <p:nvPr/>
        </p:nvPicPr>
        <p:blipFill rotWithShape="1">
          <a:blip r:embed="rId4">
            <a:alphaModFix/>
          </a:blip>
          <a:srcRect b="0" l="0" r="0" t="0"/>
          <a:stretch/>
        </p:blipFill>
        <p:spPr>
          <a:xfrm>
            <a:off x="4692426" y="761244"/>
            <a:ext cx="2755631" cy="597460"/>
          </a:xfrm>
          <a:prstGeom prst="rect">
            <a:avLst/>
          </a:prstGeom>
          <a:noFill/>
          <a:ln>
            <a:noFill/>
          </a:ln>
        </p:spPr>
      </p:pic>
      <p:sp>
        <p:nvSpPr>
          <p:cNvPr id="450" name="Google Shape;450;p45"/>
          <p:cNvSpPr/>
          <p:nvPr/>
        </p:nvSpPr>
        <p:spPr>
          <a:xfrm>
            <a:off x="-1" y="761244"/>
            <a:ext cx="12284297"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Symlinks &amp; Hardlinks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Files are arranged in directories (or folders if you prefer that term), and each file can be reached through a series of directories and subdirectories from the root - correct? Yes ... BUT ... there are some times that the same file can be reached through several names, and on Unix and Linux systems this is known as a "link". There are two ways a link can be set up.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Hard Link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A Hard Link is where a file has two names which are both on an equal weighting, and both of the file names in the "inode table" point directly to the blocks on the disc that contain the data. See diagram to the left.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You set up a hard link with an ln command without options - if the file ab.txt already exists and you want to give an additional name (hard link) to it, you'll write ln ab.txt cd.txt and then both names will have equal ranking. The only way you'll know that there's a link there is by doing a long listing and you'll see a link count of 2 rather than 1, and if you need to find out what's linked to what, use the -i option to ls.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Symbolic Link A Symbolic Link is where a file has one main name, but there's an extra entry in the file name table that refers any accesses back to the main name. This is slighly slower at runtime that a hard link, but it's more flexible and much more often used in day to day admin work.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Symbolic links are set up using the ln command with the -s option - so for example ln -s ab.txt cd.txt will set up a new name cd.txt that points to the (existing) file ab.txt. If you do a log listing (ls -l) of a directory that contains a symbolic link, you'll be told that it's a symbolic link with an "l" in the first column, and you'll be told where the file links to in the file name column.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46"/>
          <p:cNvPicPr preferRelativeResize="0"/>
          <p:nvPr/>
        </p:nvPicPr>
        <p:blipFill rotWithShape="1">
          <a:blip r:embed="rId3">
            <a:alphaModFix/>
          </a:blip>
          <a:srcRect b="0" l="0" r="0" t="0"/>
          <a:stretch/>
        </p:blipFill>
        <p:spPr>
          <a:xfrm>
            <a:off x="3419624" y="-271916"/>
            <a:ext cx="5352752" cy="1450974"/>
          </a:xfrm>
          <a:prstGeom prst="rect">
            <a:avLst/>
          </a:prstGeom>
          <a:noFill/>
          <a:ln>
            <a:noFill/>
          </a:ln>
        </p:spPr>
      </p:pic>
      <p:pic>
        <p:nvPicPr>
          <p:cNvPr id="456" name="Google Shape;456;p46"/>
          <p:cNvPicPr preferRelativeResize="0"/>
          <p:nvPr/>
        </p:nvPicPr>
        <p:blipFill rotWithShape="1">
          <a:blip r:embed="rId4">
            <a:alphaModFix/>
          </a:blip>
          <a:srcRect b="0" l="0" r="0" t="0"/>
          <a:stretch/>
        </p:blipFill>
        <p:spPr>
          <a:xfrm>
            <a:off x="4901080" y="728589"/>
            <a:ext cx="2389839" cy="640135"/>
          </a:xfrm>
          <a:prstGeom prst="rect">
            <a:avLst/>
          </a:prstGeom>
          <a:noFill/>
          <a:ln>
            <a:noFill/>
          </a:ln>
        </p:spPr>
      </p:pic>
      <p:pic>
        <p:nvPicPr>
          <p:cNvPr id="457" name="Google Shape;457;p46"/>
          <p:cNvPicPr preferRelativeResize="0"/>
          <p:nvPr/>
        </p:nvPicPr>
        <p:blipFill rotWithShape="1">
          <a:blip r:embed="rId5">
            <a:alphaModFix/>
          </a:blip>
          <a:srcRect b="0" l="0" r="0" t="0"/>
          <a:stretch/>
        </p:blipFill>
        <p:spPr>
          <a:xfrm>
            <a:off x="395603" y="1130952"/>
            <a:ext cx="1182727" cy="493819"/>
          </a:xfrm>
          <a:prstGeom prst="rect">
            <a:avLst/>
          </a:prstGeom>
          <a:noFill/>
          <a:ln>
            <a:noFill/>
          </a:ln>
        </p:spPr>
      </p:pic>
      <p:sp>
        <p:nvSpPr>
          <p:cNvPr id="458" name="Google Shape;458;p46"/>
          <p:cNvSpPr/>
          <p:nvPr/>
        </p:nvSpPr>
        <p:spPr>
          <a:xfrm>
            <a:off x="395606" y="1488211"/>
            <a:ext cx="27913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you made a file called FileA </a:t>
            </a:r>
            <a:endParaRPr/>
          </a:p>
        </p:txBody>
      </p:sp>
      <p:sp>
        <p:nvSpPr>
          <p:cNvPr id="459" name="Google Shape;459;p46"/>
          <p:cNvSpPr/>
          <p:nvPr/>
        </p:nvSpPr>
        <p:spPr>
          <a:xfrm>
            <a:off x="395606" y="1857543"/>
            <a:ext cx="2923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We'll creat  the hardlink FileB</a:t>
            </a:r>
            <a:endParaRPr sz="1800">
              <a:solidFill>
                <a:schemeClr val="dk1"/>
              </a:solidFill>
              <a:latin typeface="Calibri"/>
              <a:ea typeface="Calibri"/>
              <a:cs typeface="Calibri"/>
              <a:sym typeface="Calibri"/>
            </a:endParaRPr>
          </a:p>
        </p:txBody>
      </p:sp>
      <p:sp>
        <p:nvSpPr>
          <p:cNvPr id="460" name="Google Shape;460;p46"/>
          <p:cNvSpPr/>
          <p:nvPr/>
        </p:nvSpPr>
        <p:spPr>
          <a:xfrm>
            <a:off x="395606" y="2226875"/>
            <a:ext cx="1704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 ln  FileA   FileB</a:t>
            </a:r>
            <a:endParaRPr sz="1800">
              <a:solidFill>
                <a:schemeClr val="dk1"/>
              </a:solidFill>
              <a:latin typeface="Calibri"/>
              <a:ea typeface="Calibri"/>
              <a:cs typeface="Calibri"/>
              <a:sym typeface="Calibri"/>
            </a:endParaRPr>
          </a:p>
        </p:txBody>
      </p:sp>
      <p:sp>
        <p:nvSpPr>
          <p:cNvPr id="461" name="Google Shape;461;p46"/>
          <p:cNvSpPr/>
          <p:nvPr/>
        </p:nvSpPr>
        <p:spPr>
          <a:xfrm>
            <a:off x="395605" y="2598627"/>
            <a:ext cx="1166576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This is what you get: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1482256 -rw-r--r-- 2 sadhiq sadhiq 21 May 5 15:55 FileA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1482256 -rw-r--r-- 2 sadhiq sadhiq 21 May 5 15:55 FileB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You can see that both FileA and FileB have the same inode number (1482256). Also both files have the same file permissions and the same size. Because that size is reported for the same inode, it does not consume any extra space on your HD</a:t>
            </a:r>
            <a:endParaRPr/>
          </a:p>
        </p:txBody>
      </p:sp>
      <p:sp>
        <p:nvSpPr>
          <p:cNvPr id="462" name="Google Shape;462;p46"/>
          <p:cNvSpPr/>
          <p:nvPr/>
        </p:nvSpPr>
        <p:spPr>
          <a:xfrm>
            <a:off x="395604" y="4346571"/>
            <a:ext cx="47150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alibri"/>
                <a:ea typeface="Calibri"/>
                <a:cs typeface="Calibri"/>
                <a:sym typeface="Calibri"/>
              </a:rPr>
              <a:t>Softlinks</a:t>
            </a:r>
            <a:r>
              <a:rPr lang="en-IN" sz="1800">
                <a:solidFill>
                  <a:schemeClr val="dk1"/>
                </a:solidFill>
                <a:latin typeface="Calibri"/>
                <a:ea typeface="Calibri"/>
                <a:cs typeface="Calibri"/>
                <a:sym typeface="Calibri"/>
              </a:rPr>
              <a:t> : symlink to FileB. Call the symlink FileC</a:t>
            </a:r>
            <a:endParaRPr sz="1800">
              <a:solidFill>
                <a:schemeClr val="dk1"/>
              </a:solidFill>
              <a:latin typeface="Calibri"/>
              <a:ea typeface="Calibri"/>
              <a:cs typeface="Calibri"/>
              <a:sym typeface="Calibri"/>
            </a:endParaRPr>
          </a:p>
        </p:txBody>
      </p:sp>
      <p:pic>
        <p:nvPicPr>
          <p:cNvPr id="463" name="Google Shape;463;p46"/>
          <p:cNvPicPr preferRelativeResize="0"/>
          <p:nvPr/>
        </p:nvPicPr>
        <p:blipFill rotWithShape="1">
          <a:blip r:embed="rId6">
            <a:alphaModFix/>
          </a:blip>
          <a:srcRect b="0" l="0" r="0" t="0"/>
          <a:stretch/>
        </p:blipFill>
        <p:spPr>
          <a:xfrm>
            <a:off x="337550" y="4700911"/>
            <a:ext cx="6462320" cy="1316850"/>
          </a:xfrm>
          <a:prstGeom prst="rect">
            <a:avLst/>
          </a:prstGeom>
          <a:noFill/>
          <a:ln>
            <a:noFill/>
          </a:ln>
        </p:spPr>
      </p:pic>
      <p:sp>
        <p:nvSpPr>
          <p:cNvPr id="464" name="Google Shape;464;p46"/>
          <p:cNvSpPr/>
          <p:nvPr/>
        </p:nvSpPr>
        <p:spPr>
          <a:xfrm>
            <a:off x="395603" y="5943444"/>
            <a:ext cx="120286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You'll notice the inodes are different and the symlink got a "l" before the rwxrwxrwx. The link has different permissions than the original file because it is just a symbolic link. Its real content is just a string pointing to the original file. The size of the symlink (5) is the size of its string. (The "-&gt; FileB" at the end shows you where the link points to.)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47"/>
          <p:cNvPicPr preferRelativeResize="0"/>
          <p:nvPr/>
        </p:nvPicPr>
        <p:blipFill rotWithShape="1">
          <a:blip r:embed="rId3">
            <a:alphaModFix/>
          </a:blip>
          <a:srcRect b="0" l="0" r="0" t="0"/>
          <a:stretch/>
        </p:blipFill>
        <p:spPr>
          <a:xfrm>
            <a:off x="3350942" y="-319094"/>
            <a:ext cx="6041660" cy="1603387"/>
          </a:xfrm>
          <a:prstGeom prst="rect">
            <a:avLst/>
          </a:prstGeom>
          <a:noFill/>
          <a:ln>
            <a:noFill/>
          </a:ln>
        </p:spPr>
      </p:pic>
      <p:pic>
        <p:nvPicPr>
          <p:cNvPr id="470" name="Google Shape;470;p47"/>
          <p:cNvPicPr preferRelativeResize="0"/>
          <p:nvPr/>
        </p:nvPicPr>
        <p:blipFill rotWithShape="1">
          <a:blip r:embed="rId4">
            <a:alphaModFix/>
          </a:blip>
          <a:srcRect b="0" l="0" r="0" t="0"/>
          <a:stretch/>
        </p:blipFill>
        <p:spPr>
          <a:xfrm>
            <a:off x="3113177" y="723765"/>
            <a:ext cx="6517189" cy="640135"/>
          </a:xfrm>
          <a:prstGeom prst="rect">
            <a:avLst/>
          </a:prstGeom>
          <a:noFill/>
          <a:ln>
            <a:noFill/>
          </a:ln>
        </p:spPr>
      </p:pic>
      <p:sp>
        <p:nvSpPr>
          <p:cNvPr id="471" name="Google Shape;471;p47"/>
          <p:cNvSpPr/>
          <p:nvPr/>
        </p:nvSpPr>
        <p:spPr>
          <a:xfrm>
            <a:off x="682170" y="1763264"/>
            <a:ext cx="11016343"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alibri"/>
                <a:ea typeface="Calibri"/>
                <a:cs typeface="Calibri"/>
                <a:sym typeface="Calibri"/>
              </a:rPr>
              <a:t>Zip</a:t>
            </a:r>
            <a:r>
              <a:rPr lang="en-IN" sz="1800">
                <a:solidFill>
                  <a:schemeClr val="dk1"/>
                </a:solidFill>
                <a:latin typeface="Calibri"/>
                <a:ea typeface="Calibri"/>
                <a:cs typeface="Calibri"/>
                <a:sym typeface="Calibri"/>
              </a:rPr>
              <a:t> zip is probably the world's most widely used format. That's because of its almost universal use on Windows, but zip and unzip are well supported among all major (and most minor) operating systems,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Gzip</a:t>
            </a:r>
            <a:r>
              <a:rPr lang="en-IN"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gzip was designed as an open-source replacement for an older Unix program, compress. It's found on virtually every Unix-based system in the world, including Linux and Mac OS X, but it is much less common on Windows. If you're sending files back and forth to users of Unix-based machines, gzip is a safe choice. </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Bzip2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The bzip2 command is the new kid on the block. Designed to supersede gzip, bzip2 creates smaller files, but at the cost of speed. That said, computers are so fast nowadays that most users won't notice much of a difference between the times it takes gzip or bzip2 to compress a group of files.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8"/>
          <p:cNvPicPr preferRelativeResize="0"/>
          <p:nvPr/>
        </p:nvPicPr>
        <p:blipFill rotWithShape="1">
          <a:blip r:embed="rId3">
            <a:alphaModFix/>
          </a:blip>
          <a:srcRect b="0" l="0" r="0" t="0"/>
          <a:stretch/>
        </p:blipFill>
        <p:spPr>
          <a:xfrm>
            <a:off x="3868166" y="-319094"/>
            <a:ext cx="4194412" cy="1603387"/>
          </a:xfrm>
          <a:prstGeom prst="rect">
            <a:avLst/>
          </a:prstGeom>
          <a:noFill/>
          <a:ln>
            <a:noFill/>
          </a:ln>
        </p:spPr>
      </p:pic>
      <p:pic>
        <p:nvPicPr>
          <p:cNvPr id="477" name="Google Shape;477;p48"/>
          <p:cNvPicPr preferRelativeResize="0"/>
          <p:nvPr/>
        </p:nvPicPr>
        <p:blipFill rotWithShape="1">
          <a:blip r:embed="rId4">
            <a:alphaModFix/>
          </a:blip>
          <a:srcRect b="0" l="0" r="0" t="0"/>
          <a:stretch/>
        </p:blipFill>
        <p:spPr>
          <a:xfrm>
            <a:off x="5124051" y="801160"/>
            <a:ext cx="1682642" cy="640135"/>
          </a:xfrm>
          <a:prstGeom prst="rect">
            <a:avLst/>
          </a:prstGeom>
          <a:noFill/>
          <a:ln>
            <a:noFill/>
          </a:ln>
        </p:spPr>
      </p:pic>
      <p:pic>
        <p:nvPicPr>
          <p:cNvPr id="478" name="Google Shape;478;p48"/>
          <p:cNvPicPr preferRelativeResize="0"/>
          <p:nvPr/>
        </p:nvPicPr>
        <p:blipFill rotWithShape="1">
          <a:blip r:embed="rId5">
            <a:alphaModFix/>
          </a:blip>
          <a:srcRect b="0" l="0" r="0" t="0"/>
          <a:stretch/>
        </p:blipFill>
        <p:spPr>
          <a:xfrm>
            <a:off x="972316" y="1559942"/>
            <a:ext cx="6458794" cy="45700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txBox="1"/>
          <p:nvPr>
            <p:ph type="title"/>
          </p:nvPr>
        </p:nvSpPr>
        <p:spPr>
          <a:xfrm>
            <a:off x="696532" y="0"/>
            <a:ext cx="10515600" cy="746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                                Installation step-2</a:t>
            </a:r>
            <a:endParaRPr/>
          </a:p>
        </p:txBody>
      </p:sp>
      <p:sp>
        <p:nvSpPr>
          <p:cNvPr id="119" name="Google Shape;119;p4"/>
          <p:cNvSpPr/>
          <p:nvPr/>
        </p:nvSpPr>
        <p:spPr>
          <a:xfrm>
            <a:off x="523740" y="746975"/>
            <a:ext cx="1113163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272727"/>
                </a:solidFill>
                <a:latin typeface="Arial"/>
                <a:ea typeface="Arial"/>
                <a:cs typeface="Arial"/>
                <a:sym typeface="Arial"/>
              </a:rPr>
              <a:t>The system will start loading media installer </a:t>
            </a:r>
            <a:r>
              <a:rPr lang="en-IN" sz="1800">
                <a:solidFill>
                  <a:srgbClr val="272727"/>
                </a:solidFill>
                <a:latin typeface="Arial"/>
                <a:ea typeface="Arial"/>
                <a:cs typeface="Arial"/>
                <a:sym typeface="Arial"/>
              </a:rPr>
              <a:t>and a Welcome screen should appear. Select your </a:t>
            </a:r>
            <a:r>
              <a:rPr lang="en-IN" sz="1800">
                <a:solidFill>
                  <a:srgbClr val="333333"/>
                </a:solidFill>
                <a:latin typeface="Arial"/>
                <a:ea typeface="Arial"/>
                <a:cs typeface="Arial"/>
                <a:sym typeface="Arial"/>
              </a:rPr>
              <a:t>Installation Process Language</a:t>
            </a:r>
            <a:r>
              <a:rPr lang="en-IN" sz="1800">
                <a:solidFill>
                  <a:srgbClr val="272727"/>
                </a:solidFill>
                <a:latin typeface="Arial"/>
                <a:ea typeface="Arial"/>
                <a:cs typeface="Arial"/>
                <a:sym typeface="Arial"/>
              </a:rPr>
              <a:t>, that will assist you through the entire installation procedure and click on </a:t>
            </a:r>
            <a:r>
              <a:rPr lang="en-IN" sz="1800">
                <a:solidFill>
                  <a:srgbClr val="333333"/>
                </a:solidFill>
                <a:latin typeface="Arial"/>
                <a:ea typeface="Arial"/>
                <a:cs typeface="Arial"/>
                <a:sym typeface="Arial"/>
              </a:rPr>
              <a:t>Continue</a:t>
            </a:r>
            <a:r>
              <a:rPr lang="en-IN" sz="1800">
                <a:solidFill>
                  <a:srgbClr val="272727"/>
                </a:solidFill>
                <a:latin typeface="Arial"/>
                <a:ea typeface="Arial"/>
                <a:cs typeface="Arial"/>
                <a:sym typeface="Arial"/>
              </a:rPr>
              <a:t>.</a:t>
            </a:r>
            <a:endParaRPr sz="1800">
              <a:solidFill>
                <a:schemeClr val="dk1"/>
              </a:solidFill>
              <a:latin typeface="Calibri"/>
              <a:ea typeface="Calibri"/>
              <a:cs typeface="Calibri"/>
              <a:sym typeface="Calibri"/>
            </a:endParaRPr>
          </a:p>
        </p:txBody>
      </p:sp>
      <p:pic>
        <p:nvPicPr>
          <p:cNvPr id="120" name="Google Shape;120;p4"/>
          <p:cNvPicPr preferRelativeResize="0"/>
          <p:nvPr/>
        </p:nvPicPr>
        <p:blipFill rotWithShape="1">
          <a:blip r:embed="rId3">
            <a:alphaModFix/>
          </a:blip>
          <a:srcRect b="0" l="0" r="0" t="0"/>
          <a:stretch/>
        </p:blipFill>
        <p:spPr>
          <a:xfrm>
            <a:off x="523741" y="1691962"/>
            <a:ext cx="11131638" cy="5715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49"/>
          <p:cNvPicPr preferRelativeResize="0"/>
          <p:nvPr/>
        </p:nvPicPr>
        <p:blipFill rotWithShape="1">
          <a:blip r:embed="rId3">
            <a:alphaModFix/>
          </a:blip>
          <a:srcRect b="0" l="0" r="0" t="0"/>
          <a:stretch/>
        </p:blipFill>
        <p:spPr>
          <a:xfrm>
            <a:off x="3629040" y="-335901"/>
            <a:ext cx="5243014" cy="1450974"/>
          </a:xfrm>
          <a:prstGeom prst="rect">
            <a:avLst/>
          </a:prstGeom>
          <a:noFill/>
          <a:ln>
            <a:noFill/>
          </a:ln>
        </p:spPr>
      </p:pic>
      <p:pic>
        <p:nvPicPr>
          <p:cNvPr id="484" name="Google Shape;484;p49"/>
          <p:cNvPicPr preferRelativeResize="0"/>
          <p:nvPr/>
        </p:nvPicPr>
        <p:blipFill rotWithShape="1">
          <a:blip r:embed="rId4">
            <a:alphaModFix/>
          </a:blip>
          <a:srcRect b="0" l="0" r="0" t="0"/>
          <a:stretch/>
        </p:blipFill>
        <p:spPr>
          <a:xfrm>
            <a:off x="4870903" y="795005"/>
            <a:ext cx="2347163" cy="640135"/>
          </a:xfrm>
          <a:prstGeom prst="rect">
            <a:avLst/>
          </a:prstGeom>
          <a:noFill/>
          <a:ln>
            <a:noFill/>
          </a:ln>
        </p:spPr>
      </p:pic>
      <p:sp>
        <p:nvSpPr>
          <p:cNvPr id="485" name="Google Shape;485;p49"/>
          <p:cNvSpPr/>
          <p:nvPr/>
        </p:nvSpPr>
        <p:spPr>
          <a:xfrm>
            <a:off x="439372" y="1435140"/>
            <a:ext cx="1106146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Archive with Tar Archive and Compress Files with tar and gzip  -zcvf If you look back at "Archive and Compress Files Using gzip" and "Archive and Compress Files Using bzip2" and think about what was discussed there, you'll probably start to figure out a problem. What if you want to compress a directory that contains 100 files, contained in various subdirectories? If you use gzip or bzip2 with the -r (for recursive) option, you'll end up with 100 individually compressed files, each stored neatly in its original subdirectory. This is undoubtedly not what you want. How would you like to attach 100 .gz or .bz2 files to an email? Yikes! That's where tar comes in. First you'd use tar to archive the directory and its contents (those 100 files inside various subdirectories) and then you'd use gzip or bzip2 to compress the resulting tarball. Because gzip is the most common compression program used in concert with tar, we'll focus on </a:t>
            </a:r>
            <a:endParaRPr/>
          </a:p>
        </p:txBody>
      </p:sp>
      <p:pic>
        <p:nvPicPr>
          <p:cNvPr id="486" name="Google Shape;486;p49"/>
          <p:cNvPicPr preferRelativeResize="0"/>
          <p:nvPr/>
        </p:nvPicPr>
        <p:blipFill rotWithShape="1">
          <a:blip r:embed="rId5">
            <a:alphaModFix/>
          </a:blip>
          <a:srcRect b="0" l="0" r="0" t="0"/>
          <a:stretch/>
        </p:blipFill>
        <p:spPr>
          <a:xfrm>
            <a:off x="439372" y="4063531"/>
            <a:ext cx="3097036" cy="493819"/>
          </a:xfrm>
          <a:prstGeom prst="rect">
            <a:avLst/>
          </a:prstGeom>
          <a:noFill/>
          <a:ln>
            <a:noFill/>
          </a:ln>
        </p:spPr>
      </p:pic>
      <p:pic>
        <p:nvPicPr>
          <p:cNvPr id="487" name="Google Shape;487;p49"/>
          <p:cNvPicPr preferRelativeResize="0"/>
          <p:nvPr/>
        </p:nvPicPr>
        <p:blipFill rotWithShape="1">
          <a:blip r:embed="rId6">
            <a:alphaModFix/>
          </a:blip>
          <a:srcRect b="0" l="0" r="0" t="0"/>
          <a:stretch/>
        </p:blipFill>
        <p:spPr>
          <a:xfrm>
            <a:off x="439372" y="4630507"/>
            <a:ext cx="2085013" cy="49381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0"/>
          <p:cNvPicPr preferRelativeResize="0"/>
          <p:nvPr/>
        </p:nvPicPr>
        <p:blipFill rotWithShape="1">
          <a:blip r:embed="rId3">
            <a:alphaModFix/>
          </a:blip>
          <a:srcRect b="0" l="0" r="0" t="0"/>
          <a:stretch/>
        </p:blipFill>
        <p:spPr>
          <a:xfrm>
            <a:off x="2240173" y="-360593"/>
            <a:ext cx="8407113" cy="1603387"/>
          </a:xfrm>
          <a:prstGeom prst="rect">
            <a:avLst/>
          </a:prstGeom>
          <a:noFill/>
          <a:ln>
            <a:noFill/>
          </a:ln>
        </p:spPr>
      </p:pic>
      <p:pic>
        <p:nvPicPr>
          <p:cNvPr id="493" name="Google Shape;493;p50"/>
          <p:cNvPicPr preferRelativeResize="0"/>
          <p:nvPr/>
        </p:nvPicPr>
        <p:blipFill rotWithShape="1">
          <a:blip r:embed="rId4">
            <a:alphaModFix/>
          </a:blip>
          <a:srcRect b="0" l="0" r="0" t="0"/>
          <a:stretch/>
        </p:blipFill>
        <p:spPr>
          <a:xfrm>
            <a:off x="4748894" y="726341"/>
            <a:ext cx="3389670" cy="640135"/>
          </a:xfrm>
          <a:prstGeom prst="rect">
            <a:avLst/>
          </a:prstGeom>
          <a:noFill/>
          <a:ln>
            <a:noFill/>
          </a:ln>
        </p:spPr>
      </p:pic>
      <p:pic>
        <p:nvPicPr>
          <p:cNvPr id="494" name="Google Shape;494;p50"/>
          <p:cNvPicPr preferRelativeResize="0"/>
          <p:nvPr/>
        </p:nvPicPr>
        <p:blipFill rotWithShape="1">
          <a:blip r:embed="rId5">
            <a:alphaModFix/>
          </a:blip>
          <a:srcRect b="0" l="0" r="0" t="0"/>
          <a:stretch/>
        </p:blipFill>
        <p:spPr>
          <a:xfrm>
            <a:off x="417310" y="1862496"/>
            <a:ext cx="8663167" cy="406028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51"/>
          <p:cNvPicPr preferRelativeResize="0"/>
          <p:nvPr/>
        </p:nvPicPr>
        <p:blipFill rotWithShape="1">
          <a:blip r:embed="rId3">
            <a:alphaModFix/>
          </a:blip>
          <a:srcRect b="0" l="0" r="0" t="0"/>
          <a:stretch/>
        </p:blipFill>
        <p:spPr>
          <a:xfrm>
            <a:off x="3961605" y="-206046"/>
            <a:ext cx="4474852" cy="1603387"/>
          </a:xfrm>
          <a:prstGeom prst="rect">
            <a:avLst/>
          </a:prstGeom>
          <a:noFill/>
          <a:ln>
            <a:noFill/>
          </a:ln>
        </p:spPr>
      </p:pic>
      <p:pic>
        <p:nvPicPr>
          <p:cNvPr id="500" name="Google Shape;500;p51"/>
          <p:cNvPicPr preferRelativeResize="0"/>
          <p:nvPr/>
        </p:nvPicPr>
        <p:blipFill rotWithShape="1">
          <a:blip r:embed="rId4">
            <a:alphaModFix/>
          </a:blip>
          <a:srcRect b="0" l="0" r="0" t="0"/>
          <a:stretch/>
        </p:blipFill>
        <p:spPr>
          <a:xfrm>
            <a:off x="5293696" y="880887"/>
            <a:ext cx="1810669" cy="640135"/>
          </a:xfrm>
          <a:prstGeom prst="rect">
            <a:avLst/>
          </a:prstGeom>
          <a:noFill/>
          <a:ln>
            <a:noFill/>
          </a:ln>
        </p:spPr>
      </p:pic>
      <p:pic>
        <p:nvPicPr>
          <p:cNvPr id="501" name="Google Shape;501;p51"/>
          <p:cNvPicPr preferRelativeResize="0"/>
          <p:nvPr/>
        </p:nvPicPr>
        <p:blipFill rotWithShape="1">
          <a:blip r:embed="rId5">
            <a:alphaModFix/>
          </a:blip>
          <a:srcRect b="0" l="0" r="0" t="0"/>
          <a:stretch/>
        </p:blipFill>
        <p:spPr>
          <a:xfrm>
            <a:off x="770384" y="1521022"/>
            <a:ext cx="6633023" cy="48833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2"/>
          <p:cNvPicPr preferRelativeResize="0"/>
          <p:nvPr/>
        </p:nvPicPr>
        <p:blipFill rotWithShape="1">
          <a:blip r:embed="rId3">
            <a:alphaModFix/>
          </a:blip>
          <a:srcRect b="0" l="0" r="0" t="0"/>
          <a:stretch/>
        </p:blipFill>
        <p:spPr>
          <a:xfrm>
            <a:off x="3904527" y="-327293"/>
            <a:ext cx="4048095" cy="1450974"/>
          </a:xfrm>
          <a:prstGeom prst="rect">
            <a:avLst/>
          </a:prstGeom>
          <a:noFill/>
          <a:ln>
            <a:noFill/>
          </a:ln>
        </p:spPr>
      </p:pic>
      <p:pic>
        <p:nvPicPr>
          <p:cNvPr id="508" name="Google Shape;508;p52"/>
          <p:cNvPicPr preferRelativeResize="0"/>
          <p:nvPr/>
        </p:nvPicPr>
        <p:blipFill rotWithShape="1">
          <a:blip r:embed="rId4">
            <a:alphaModFix/>
          </a:blip>
          <a:srcRect b="0" l="0" r="0" t="0"/>
          <a:stretch/>
        </p:blipFill>
        <p:spPr>
          <a:xfrm>
            <a:off x="4986660" y="523002"/>
            <a:ext cx="1883827" cy="640135"/>
          </a:xfrm>
          <a:prstGeom prst="rect">
            <a:avLst/>
          </a:prstGeom>
          <a:noFill/>
          <a:ln>
            <a:noFill/>
          </a:ln>
        </p:spPr>
      </p:pic>
      <p:sp>
        <p:nvSpPr>
          <p:cNvPr id="509" name="Google Shape;509;p52"/>
          <p:cNvSpPr/>
          <p:nvPr/>
        </p:nvSpPr>
        <p:spPr>
          <a:xfrm>
            <a:off x="856527" y="939638"/>
            <a:ext cx="609600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 #ifconfig     --&gt; Status of all  interfaces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eth0      Link encap:Ethernet  HWaddr 00:50:FC:2A:2C:48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inet addr:192.0.34.7  Bcast:192.0.34.255  Mask:255.255.255.0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UP BROADCAST RUNNING MULTICAST  MTU:1500  Metric:1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RX packets:0 errors:0 dropped:0 overruns:0 frame:0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TX packets:4 errors:0 dropped:0 overruns:0 carrier:0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collisions:0 txqueuelen:100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RX bytes:0 (0.0 b)  TX bytes:240 (240.0 b)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Interrupt:11 Base address:0xf000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510" name="Google Shape;510;p52"/>
          <p:cNvSpPr/>
          <p:nvPr/>
        </p:nvSpPr>
        <p:spPr>
          <a:xfrm>
            <a:off x="782585" y="3995678"/>
            <a:ext cx="840815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lo        Link encap:Local Loopback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inet addr:127.0.0.1  Mask:255.0.0.0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UP LOOPBACK RUNNING  MTU:16436  Metric:1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RX packets:1407 errors:0 dropped:0 overruns:0 frame:0 </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#nmtui                                                                  [graphic method to assign ip]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#cd /etc/sysconfig/network-script                   [ editing  Ethernet file ]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#ls</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#vim ifcfg-enpos3                                      ( network file to set ip)</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#nmcli  con  mod  enp0s3  ipv4.addresses  ‘192.168.1.4/24   192.168.1.1’</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53"/>
          <p:cNvPicPr preferRelativeResize="0"/>
          <p:nvPr/>
        </p:nvPicPr>
        <p:blipFill rotWithShape="1">
          <a:blip r:embed="rId3">
            <a:alphaModFix/>
          </a:blip>
          <a:srcRect b="0" l="0" r="0" t="0"/>
          <a:stretch/>
        </p:blipFill>
        <p:spPr>
          <a:xfrm>
            <a:off x="3992087" y="-335901"/>
            <a:ext cx="4413887" cy="1450974"/>
          </a:xfrm>
          <a:prstGeom prst="rect">
            <a:avLst/>
          </a:prstGeom>
          <a:noFill/>
          <a:ln>
            <a:noFill/>
          </a:ln>
        </p:spPr>
      </p:pic>
      <p:pic>
        <p:nvPicPr>
          <p:cNvPr id="516" name="Google Shape;516;p53"/>
          <p:cNvPicPr preferRelativeResize="0"/>
          <p:nvPr/>
        </p:nvPicPr>
        <p:blipFill rotWithShape="1">
          <a:blip r:embed="rId4">
            <a:alphaModFix/>
          </a:blip>
          <a:srcRect b="0" l="0" r="0" t="0"/>
          <a:stretch/>
        </p:blipFill>
        <p:spPr>
          <a:xfrm>
            <a:off x="5217489" y="649067"/>
            <a:ext cx="1963082" cy="640135"/>
          </a:xfrm>
          <a:prstGeom prst="rect">
            <a:avLst/>
          </a:prstGeom>
          <a:noFill/>
          <a:ln>
            <a:noFill/>
          </a:ln>
        </p:spPr>
      </p:pic>
      <p:pic>
        <p:nvPicPr>
          <p:cNvPr id="517" name="Google Shape;517;p53"/>
          <p:cNvPicPr preferRelativeResize="0"/>
          <p:nvPr/>
        </p:nvPicPr>
        <p:blipFill rotWithShape="1">
          <a:blip r:embed="rId5">
            <a:alphaModFix/>
          </a:blip>
          <a:srcRect b="0" l="0" r="0" t="0"/>
          <a:stretch/>
        </p:blipFill>
        <p:spPr>
          <a:xfrm>
            <a:off x="403977" y="1115073"/>
            <a:ext cx="10662828" cy="762066"/>
          </a:xfrm>
          <a:prstGeom prst="rect">
            <a:avLst/>
          </a:prstGeom>
          <a:noFill/>
          <a:ln>
            <a:noFill/>
          </a:ln>
        </p:spPr>
      </p:pic>
      <p:pic>
        <p:nvPicPr>
          <p:cNvPr id="518" name="Google Shape;518;p53"/>
          <p:cNvPicPr preferRelativeResize="0"/>
          <p:nvPr/>
        </p:nvPicPr>
        <p:blipFill rotWithShape="1">
          <a:blip r:embed="rId6">
            <a:alphaModFix/>
          </a:blip>
          <a:srcRect b="0" l="0" r="0" t="0"/>
          <a:stretch/>
        </p:blipFill>
        <p:spPr>
          <a:xfrm>
            <a:off x="253615" y="1755208"/>
            <a:ext cx="11646463" cy="493819"/>
          </a:xfrm>
          <a:prstGeom prst="rect">
            <a:avLst/>
          </a:prstGeom>
          <a:noFill/>
          <a:ln>
            <a:noFill/>
          </a:ln>
        </p:spPr>
      </p:pic>
      <p:pic>
        <p:nvPicPr>
          <p:cNvPr id="519" name="Google Shape;519;p53"/>
          <p:cNvPicPr preferRelativeResize="0"/>
          <p:nvPr/>
        </p:nvPicPr>
        <p:blipFill rotWithShape="1">
          <a:blip r:embed="rId7">
            <a:alphaModFix/>
          </a:blip>
          <a:srcRect b="0" l="0" r="0" t="0"/>
          <a:stretch/>
        </p:blipFill>
        <p:spPr>
          <a:xfrm>
            <a:off x="403977" y="2249027"/>
            <a:ext cx="6408947" cy="1442208"/>
          </a:xfrm>
          <a:prstGeom prst="rect">
            <a:avLst/>
          </a:prstGeom>
          <a:noFill/>
          <a:ln>
            <a:noFill/>
          </a:ln>
        </p:spPr>
      </p:pic>
      <p:sp>
        <p:nvSpPr>
          <p:cNvPr id="520" name="Google Shape;520;p53"/>
          <p:cNvSpPr/>
          <p:nvPr/>
        </p:nvSpPr>
        <p:spPr>
          <a:xfrm>
            <a:off x="403976" y="3801398"/>
            <a:ext cx="1166352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Rsync (Remote Sync) is a most commonly used command for copying and synchronizing files and directories remotely as well as locally in Linux/Unix systems. With the help of rsync command you can copy and synchronize your data remotely and locally across directories, across disks and networks, perform data backups and mirroring between two Linux machines.</a:t>
            </a:r>
            <a:endParaRPr/>
          </a:p>
        </p:txBody>
      </p:sp>
      <p:pic>
        <p:nvPicPr>
          <p:cNvPr id="521" name="Google Shape;521;p53"/>
          <p:cNvPicPr preferRelativeResize="0"/>
          <p:nvPr/>
        </p:nvPicPr>
        <p:blipFill rotWithShape="1">
          <a:blip r:embed="rId8">
            <a:alphaModFix/>
          </a:blip>
          <a:srcRect b="0" l="0" r="0" t="0"/>
          <a:stretch/>
        </p:blipFill>
        <p:spPr>
          <a:xfrm>
            <a:off x="403976" y="4834892"/>
            <a:ext cx="8888738" cy="186553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54"/>
          <p:cNvPicPr preferRelativeResize="0"/>
          <p:nvPr/>
        </p:nvPicPr>
        <p:blipFill rotWithShape="1">
          <a:blip r:embed="rId3">
            <a:alphaModFix/>
          </a:blip>
          <a:srcRect b="0" l="0" r="0" t="0"/>
          <a:stretch/>
        </p:blipFill>
        <p:spPr>
          <a:xfrm>
            <a:off x="3178277" y="-323022"/>
            <a:ext cx="6273328" cy="1450974"/>
          </a:xfrm>
          <a:prstGeom prst="rect">
            <a:avLst/>
          </a:prstGeom>
          <a:noFill/>
          <a:ln>
            <a:noFill/>
          </a:ln>
        </p:spPr>
      </p:pic>
      <p:pic>
        <p:nvPicPr>
          <p:cNvPr id="527" name="Google Shape;527;p54"/>
          <p:cNvPicPr preferRelativeResize="0"/>
          <p:nvPr/>
        </p:nvPicPr>
        <p:blipFill rotWithShape="1">
          <a:blip r:embed="rId4">
            <a:alphaModFix/>
          </a:blip>
          <a:srcRect b="0" l="0" r="0" t="0"/>
          <a:stretch/>
        </p:blipFill>
        <p:spPr>
          <a:xfrm>
            <a:off x="4687702" y="487817"/>
            <a:ext cx="2816596" cy="640135"/>
          </a:xfrm>
          <a:prstGeom prst="rect">
            <a:avLst/>
          </a:prstGeom>
          <a:noFill/>
          <a:ln>
            <a:noFill/>
          </a:ln>
        </p:spPr>
      </p:pic>
      <p:sp>
        <p:nvSpPr>
          <p:cNvPr id="528" name="Google Shape;528;p54"/>
          <p:cNvSpPr/>
          <p:nvPr/>
        </p:nvSpPr>
        <p:spPr>
          <a:xfrm>
            <a:off x="0" y="920509"/>
            <a:ext cx="6096000" cy="568668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baseline="-25000" lang="en-IN" sz="2400">
                <a:solidFill>
                  <a:srgbClr val="000000"/>
                </a:solidFill>
                <a:latin typeface="Calibri"/>
                <a:ea typeface="Calibri"/>
                <a:cs typeface="Calibri"/>
                <a:sym typeface="Calibri"/>
              </a:rPr>
              <a:t>Suppose we have  hard disk /dev/sda we will create partition  </a:t>
            </a:r>
            <a:endParaRPr b="1" baseline="-25000" sz="2400">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None/>
            </a:pPr>
            <a:r>
              <a:t/>
            </a:r>
            <a:endParaRPr b="1" baseline="-25000" sz="2400">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None/>
            </a:pPr>
            <a:r>
              <a:rPr b="1" baseline="-25000" lang="en-IN" sz="2400">
                <a:solidFill>
                  <a:srgbClr val="000000"/>
                </a:solidFill>
                <a:latin typeface="Calibri"/>
                <a:ea typeface="Calibri"/>
                <a:cs typeface="Calibri"/>
                <a:sym typeface="Calibri"/>
              </a:rPr>
              <a:t>#fdisk /dev/sda      </a:t>
            </a:r>
            <a:r>
              <a:rPr b="1" lang="en-IN" sz="2400">
                <a:solidFill>
                  <a:srgbClr val="000000"/>
                </a:solidFill>
                <a:latin typeface="Calibri"/>
                <a:ea typeface="Calibri"/>
                <a:cs typeface="Calibri"/>
                <a:sym typeface="Calibri"/>
              </a:rPr>
              <a:t> </a:t>
            </a:r>
            <a:endParaRPr sz="2000">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None/>
            </a:pPr>
            <a:r>
              <a:rPr b="1" baseline="-25000" lang="en-IN" sz="2400">
                <a:solidFill>
                  <a:srgbClr val="000000"/>
                </a:solidFill>
                <a:latin typeface="Calibri"/>
                <a:ea typeface="Calibri"/>
                <a:cs typeface="Calibri"/>
                <a:sym typeface="Calibri"/>
              </a:rPr>
              <a:t>press m</a:t>
            </a:r>
            <a:endParaRPr sz="2400">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None/>
            </a:pPr>
            <a:r>
              <a:rPr b="1" baseline="-25000" lang="en-IN" sz="2400">
                <a:solidFill>
                  <a:srgbClr val="000000"/>
                </a:solidFill>
                <a:latin typeface="Calibri"/>
                <a:ea typeface="Calibri"/>
                <a:cs typeface="Calibri"/>
                <a:sym typeface="Calibri"/>
              </a:rPr>
              <a:t>press n   [for new partiotion]</a:t>
            </a:r>
            <a:endParaRPr sz="2400">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None/>
            </a:pPr>
            <a:r>
              <a:rPr b="1" baseline="-25000" lang="en-IN" sz="2400">
                <a:solidFill>
                  <a:srgbClr val="000000"/>
                </a:solidFill>
                <a:latin typeface="Calibri"/>
                <a:ea typeface="Calibri"/>
                <a:cs typeface="Calibri"/>
                <a:sym typeface="Calibri"/>
              </a:rPr>
              <a:t>+10G         [ we create partition of    10 GB ]</a:t>
            </a:r>
            <a:endParaRPr sz="2400">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None/>
            </a:pPr>
            <a:r>
              <a:rPr b="1" baseline="-25000" lang="en-IN" sz="2400">
                <a:solidFill>
                  <a:srgbClr val="000000"/>
                </a:solidFill>
                <a:latin typeface="Calibri"/>
                <a:ea typeface="Calibri"/>
                <a:cs typeface="Calibri"/>
                <a:sym typeface="Calibri"/>
              </a:rPr>
              <a:t>:p             [ to check partition created or not]</a:t>
            </a:r>
            <a:endParaRPr/>
          </a:p>
          <a:p>
            <a:pPr indent="0" lvl="0" marL="0" marR="0" rtl="0" algn="l">
              <a:spcBef>
                <a:spcPts val="1000"/>
              </a:spcBef>
              <a:spcAft>
                <a:spcPts val="0"/>
              </a:spcAft>
              <a:buNone/>
            </a:pPr>
            <a:r>
              <a:rPr b="1" baseline="-25000" lang="en-IN" sz="2400">
                <a:solidFill>
                  <a:srgbClr val="000000"/>
                </a:solidFill>
                <a:latin typeface="Calibri"/>
                <a:ea typeface="Calibri"/>
                <a:cs typeface="Calibri"/>
                <a:sym typeface="Calibri"/>
              </a:rPr>
              <a:t>:w         [save &amp; exit]     &amp;      {[ to write it in partition table]</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baseline="-25000" sz="2400">
              <a:solidFill>
                <a:srgbClr val="000000"/>
              </a:solidFill>
              <a:latin typeface="Calibri"/>
              <a:ea typeface="Calibri"/>
              <a:cs typeface="Calibri"/>
              <a:sym typeface="Calibri"/>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#fdisk -l                           [ to check  partiotion table]</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baseline="-25000" sz="2400">
              <a:solidFill>
                <a:srgbClr val="000000"/>
              </a:solidFill>
              <a:latin typeface="Calibri"/>
              <a:ea typeface="Calibri"/>
              <a:cs typeface="Calibri"/>
              <a:sym typeface="Calibri"/>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#cat  /proc/partiotion        [ to check the partiotion is in Ram , if</a:t>
            </a:r>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 </a:t>
            </a:r>
            <a:endParaRPr b="1" baseline="-25000" sz="2400">
              <a:solidFill>
                <a:srgbClr val="000000"/>
              </a:solidFill>
              <a:latin typeface="Calibri"/>
              <a:ea typeface="Calibri"/>
              <a:cs typeface="Calibri"/>
              <a:sym typeface="Calibri"/>
            </a:endParaRPr>
          </a:p>
          <a:p>
            <a:pPr indent="0" lvl="0" marL="0" marR="0" rtl="0" algn="l">
              <a:lnSpc>
                <a:spcPct val="115000"/>
              </a:lnSpc>
              <a:spcBef>
                <a:spcPts val="0"/>
              </a:spcBef>
              <a:spcAft>
                <a:spcPts val="0"/>
              </a:spcAft>
              <a:buNone/>
            </a:pPr>
            <a:r>
              <a:rPr b="1" baseline="-25000" lang="en-IN" sz="2400">
                <a:solidFill>
                  <a:srgbClr val="000000"/>
                </a:solidFill>
                <a:latin typeface="Calibri"/>
                <a:ea typeface="Calibri"/>
                <a:cs typeface="Calibri"/>
                <a:sym typeface="Calibri"/>
              </a:rPr>
              <a:t>#partprobe          [ now again check ]</a:t>
            </a:r>
            <a:endParaRPr sz="2400">
              <a:solidFill>
                <a:srgbClr val="000000"/>
              </a:solidFill>
              <a:latin typeface="Calibri"/>
              <a:ea typeface="Calibri"/>
              <a:cs typeface="Calibri"/>
              <a:sym typeface="Calibri"/>
            </a:endParaRPr>
          </a:p>
        </p:txBody>
      </p:sp>
      <p:sp>
        <p:nvSpPr>
          <p:cNvPr id="529" name="Google Shape;529;p54"/>
          <p:cNvSpPr/>
          <p:nvPr/>
        </p:nvSpPr>
        <p:spPr>
          <a:xfrm>
            <a:off x="5546501" y="920509"/>
            <a:ext cx="6096000" cy="540250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baseline="-25000" lang="en-IN" sz="2400">
                <a:solidFill>
                  <a:srgbClr val="000000"/>
                </a:solidFill>
                <a:latin typeface="Calibri"/>
                <a:ea typeface="Calibri"/>
                <a:cs typeface="Calibri"/>
                <a:sym typeface="Calibri"/>
              </a:rPr>
              <a:t>so we have to format row file system with the help of any one of  like ext3,ext4,xfs</a:t>
            </a:r>
            <a:endParaRPr sz="2400">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None/>
            </a:pPr>
            <a:r>
              <a:rPr b="1" baseline="-25000" lang="en-IN" sz="2400">
                <a:solidFill>
                  <a:srgbClr val="000000"/>
                </a:solidFill>
                <a:latin typeface="Calibri"/>
                <a:ea typeface="Calibri"/>
                <a:cs typeface="Calibri"/>
                <a:sym typeface="Calibri"/>
              </a:rPr>
              <a:t>#mkfs.ext4  /dev/sda11  ( file system assign)</a:t>
            </a:r>
            <a:endParaRPr/>
          </a:p>
          <a:p>
            <a:pPr indent="0" lvl="0" marL="0" marR="0" rtl="0" algn="l">
              <a:spcBef>
                <a:spcPts val="1000"/>
              </a:spcBef>
              <a:spcAft>
                <a:spcPts val="0"/>
              </a:spcAft>
              <a:buNone/>
            </a:pPr>
            <a:r>
              <a:rPr b="1" baseline="-25000" lang="en-IN" sz="2400">
                <a:solidFill>
                  <a:srgbClr val="000000"/>
                </a:solidFill>
                <a:latin typeface="Calibri"/>
                <a:ea typeface="Calibri"/>
                <a:cs typeface="Calibri"/>
                <a:sym typeface="Calibri"/>
              </a:rPr>
              <a:t>#mkdir  /oracle                   ( create  mount point)   </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#mount  /dev/sda11  /oracle   ( To  mount  partion  on mount point)</a:t>
            </a:r>
            <a:endParaRPr b="1" sz="2400">
              <a:solidFill>
                <a:srgbClr val="000000"/>
              </a:solidFill>
              <a:latin typeface="Calibri"/>
              <a:ea typeface="Calibri"/>
              <a:cs typeface="Calibri"/>
              <a:sym typeface="Calibri"/>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#df -h                                     [ to  check  partition  mounted  or not</a:t>
            </a:r>
            <a:r>
              <a:rPr b="1" lang="en-IN" sz="2400">
                <a:solidFill>
                  <a:srgbClr val="000000"/>
                </a:solidFill>
                <a:latin typeface="Calibri"/>
                <a:ea typeface="Calibri"/>
                <a:cs typeface="Calibri"/>
                <a:sym typeface="Calibri"/>
              </a:rPr>
              <a:t> </a:t>
            </a:r>
            <a:r>
              <a:rPr b="1" baseline="-25000" lang="en-IN" sz="2400">
                <a:solidFill>
                  <a:srgbClr val="000000"/>
                </a:solidFill>
                <a:latin typeface="Calibri"/>
                <a:ea typeface="Calibri"/>
                <a:cs typeface="Calibri"/>
                <a:sym typeface="Calibri"/>
              </a:rPr>
              <a:t>]</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so  to mount /oracle permanently we you  fstab file</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 vi  /etc/fstab </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last line</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/dev/sda11    /oracle     ext4     default  1 1</a:t>
            </a:r>
            <a:endParaRPr/>
          </a:p>
          <a:p>
            <a:pPr indent="0" lvl="0" marL="0" marR="0" rtl="0" algn="l">
              <a:spcBef>
                <a:spcPts val="0"/>
              </a:spcBef>
              <a:spcAft>
                <a:spcPts val="0"/>
              </a:spcAft>
              <a:buNone/>
            </a:pPr>
            <a:r>
              <a:t/>
            </a:r>
            <a:endParaRPr b="1" baseline="-25000" sz="24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2400">
                <a:solidFill>
                  <a:srgbClr val="000000"/>
                </a:solidFill>
                <a:latin typeface="Calibri"/>
                <a:ea typeface="Calibri"/>
                <a:cs typeface="Calibri"/>
                <a:sym typeface="Calibri"/>
              </a:rPr>
              <a:t> </a:t>
            </a:r>
            <a:r>
              <a:rPr b="1" baseline="-25000" lang="en-IN" sz="2400">
                <a:solidFill>
                  <a:srgbClr val="000000"/>
                </a:solidFill>
                <a:latin typeface="Calibri"/>
                <a:ea typeface="Calibri"/>
                <a:cs typeface="Calibri"/>
                <a:sym typeface="Calibri"/>
              </a:rPr>
              <a:t>:wq !</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2400">
                <a:solidFill>
                  <a:srgbClr val="000000"/>
                </a:solidFill>
                <a:latin typeface="Calibri"/>
                <a:ea typeface="Calibri"/>
                <a:cs typeface="Calibri"/>
                <a:sym typeface="Calibri"/>
              </a:rPr>
              <a:t> </a:t>
            </a:r>
            <a:r>
              <a:rPr b="1" baseline="-25000" lang="en-IN" sz="2400">
                <a:solidFill>
                  <a:srgbClr val="000000"/>
                </a:solidFill>
                <a:latin typeface="Calibri"/>
                <a:ea typeface="Calibri"/>
                <a:cs typeface="Calibri"/>
                <a:sym typeface="Calibri"/>
              </a:rPr>
              <a:t>#mount  -a</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b="1" baseline="-25000" lang="en-IN" sz="2400">
                <a:solidFill>
                  <a:srgbClr val="000000"/>
                </a:solidFill>
                <a:latin typeface="Calibri"/>
                <a:ea typeface="Calibri"/>
                <a:cs typeface="Calibri"/>
                <a:sym typeface="Calibri"/>
              </a:rPr>
              <a:t>#df -h           [ now we can see /oracle  is mounted even after rebooting system ]</a:t>
            </a:r>
            <a:endParaRPr sz="2400">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55"/>
          <p:cNvPicPr preferRelativeResize="0"/>
          <p:nvPr/>
        </p:nvPicPr>
        <p:blipFill rotWithShape="1">
          <a:blip r:embed="rId3">
            <a:alphaModFix/>
          </a:blip>
          <a:srcRect b="0" l="0" r="0" t="0"/>
          <a:stretch/>
        </p:blipFill>
        <p:spPr>
          <a:xfrm>
            <a:off x="5000607" y="-284385"/>
            <a:ext cx="2036240" cy="1450974"/>
          </a:xfrm>
          <a:prstGeom prst="rect">
            <a:avLst/>
          </a:prstGeom>
          <a:noFill/>
          <a:ln>
            <a:noFill/>
          </a:ln>
        </p:spPr>
      </p:pic>
      <p:pic>
        <p:nvPicPr>
          <p:cNvPr id="535" name="Google Shape;535;p55"/>
          <p:cNvPicPr preferRelativeResize="0"/>
          <p:nvPr/>
        </p:nvPicPr>
        <p:blipFill rotWithShape="1">
          <a:blip r:embed="rId4">
            <a:alphaModFix/>
          </a:blip>
          <a:srcRect b="0" l="0" r="0" t="0"/>
          <a:stretch/>
        </p:blipFill>
        <p:spPr>
          <a:xfrm>
            <a:off x="4263156" y="538571"/>
            <a:ext cx="3176291" cy="512108"/>
          </a:xfrm>
          <a:prstGeom prst="rect">
            <a:avLst/>
          </a:prstGeom>
          <a:noFill/>
          <a:ln>
            <a:noFill/>
          </a:ln>
        </p:spPr>
      </p:pic>
      <p:pic>
        <p:nvPicPr>
          <p:cNvPr id="536" name="Google Shape;536;p55"/>
          <p:cNvPicPr preferRelativeResize="0"/>
          <p:nvPr/>
        </p:nvPicPr>
        <p:blipFill rotWithShape="1">
          <a:blip r:embed="rId5">
            <a:alphaModFix/>
          </a:blip>
          <a:srcRect b="0" l="0" r="0" t="0"/>
          <a:stretch/>
        </p:blipFill>
        <p:spPr>
          <a:xfrm>
            <a:off x="0" y="1166589"/>
            <a:ext cx="3505504" cy="493819"/>
          </a:xfrm>
          <a:prstGeom prst="rect">
            <a:avLst/>
          </a:prstGeom>
          <a:noFill/>
          <a:ln>
            <a:noFill/>
          </a:ln>
        </p:spPr>
      </p:pic>
      <p:sp>
        <p:nvSpPr>
          <p:cNvPr id="537" name="Google Shape;537;p55"/>
          <p:cNvSpPr/>
          <p:nvPr/>
        </p:nvSpPr>
        <p:spPr>
          <a:xfrm>
            <a:off x="98738" y="1520909"/>
            <a:ext cx="1181422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Logical volume management provides a higher−level view of the disk storage on a computer system than the traditional view of disks and partitions. This gives the system administrator much more flexibility in allocating storage to applications and users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LVM allows administrators to divide hard drive space into physical volumes (PV), which can then be combined into logical volume groups (VG), which are then divided into logical volumes (LV) on which the filesystem and mount point are created.</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u="sng">
                <a:solidFill>
                  <a:srgbClr val="000000"/>
                </a:solidFill>
                <a:latin typeface="Calibri"/>
                <a:ea typeface="Calibri"/>
                <a:cs typeface="Calibri"/>
                <a:sym typeface="Calibri"/>
              </a:rPr>
              <a:t>Physical volume (PV) :- </a:t>
            </a:r>
            <a:r>
              <a:rPr lang="en-IN" sz="1800">
                <a:solidFill>
                  <a:srgbClr val="000000"/>
                </a:solidFill>
                <a:latin typeface="Calibri"/>
                <a:ea typeface="Calibri"/>
                <a:cs typeface="Calibri"/>
                <a:sym typeface="Calibri"/>
              </a:rPr>
              <a:t>PV are the partitions on hard disk, or hard disk itself. PV are the base of LVM structure and referred as physical volumes.</a:t>
            </a:r>
            <a:endParaRPr/>
          </a:p>
          <a:p>
            <a:pPr indent="0" lvl="0" marL="0" marR="0" rtl="0" algn="l">
              <a:spcBef>
                <a:spcPts val="0"/>
              </a:spcBef>
              <a:spcAft>
                <a:spcPts val="0"/>
              </a:spcAft>
              <a:buNone/>
            </a:pPr>
            <a:r>
              <a:rPr b="1" lang="en-IN" sz="1800" u="sng">
                <a:solidFill>
                  <a:srgbClr val="000000"/>
                </a:solidFill>
                <a:latin typeface="Calibri"/>
                <a:ea typeface="Calibri"/>
                <a:cs typeface="Calibri"/>
                <a:sym typeface="Calibri"/>
              </a:rPr>
              <a:t>Volume Group (VG) </a:t>
            </a:r>
            <a:r>
              <a:rPr lang="en-IN" sz="1800">
                <a:solidFill>
                  <a:srgbClr val="000000"/>
                </a:solidFill>
                <a:latin typeface="Calibri"/>
                <a:ea typeface="Calibri"/>
                <a:cs typeface="Calibri"/>
                <a:sym typeface="Calibri"/>
              </a:rPr>
              <a:t>:- VG are the combined physical volume into a single pool of storage. Think it is as a group of PV.</a:t>
            </a:r>
            <a:endParaRPr/>
          </a:p>
          <a:p>
            <a:pPr indent="0" lvl="0" marL="0" marR="0" rtl="0" algn="l">
              <a:spcBef>
                <a:spcPts val="0"/>
              </a:spcBef>
              <a:spcAft>
                <a:spcPts val="0"/>
              </a:spcAft>
              <a:buNone/>
            </a:pPr>
            <a:r>
              <a:rPr b="1" lang="en-IN" sz="1800" u="sng">
                <a:solidFill>
                  <a:srgbClr val="000000"/>
                </a:solidFill>
                <a:latin typeface="Calibri"/>
                <a:ea typeface="Calibri"/>
                <a:cs typeface="Calibri"/>
                <a:sym typeface="Calibri"/>
              </a:rPr>
              <a:t>Logical volume (LV) </a:t>
            </a:r>
            <a:r>
              <a:rPr lang="en-IN" sz="1800">
                <a:solidFill>
                  <a:srgbClr val="000000"/>
                </a:solidFill>
                <a:latin typeface="Calibri"/>
                <a:ea typeface="Calibri"/>
                <a:cs typeface="Calibri"/>
                <a:sym typeface="Calibri"/>
              </a:rPr>
              <a:t>:- LV are the actual partitions on system created from VG.</a:t>
            </a:r>
            <a:endParaRPr/>
          </a:p>
        </p:txBody>
      </p:sp>
      <p:pic>
        <p:nvPicPr>
          <p:cNvPr id="538" name="Google Shape;538;p55"/>
          <p:cNvPicPr preferRelativeResize="0"/>
          <p:nvPr/>
        </p:nvPicPr>
        <p:blipFill rotWithShape="1">
          <a:blip r:embed="rId6">
            <a:alphaModFix/>
          </a:blip>
          <a:srcRect b="0" l="0" r="0" t="0"/>
          <a:stretch/>
        </p:blipFill>
        <p:spPr>
          <a:xfrm>
            <a:off x="7747752" y="4106569"/>
            <a:ext cx="3316236" cy="263731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56"/>
          <p:cNvPicPr preferRelativeResize="0"/>
          <p:nvPr/>
        </p:nvPicPr>
        <p:blipFill rotWithShape="1">
          <a:blip r:embed="rId3">
            <a:alphaModFix/>
          </a:blip>
          <a:srcRect b="0" l="0" r="0" t="0"/>
          <a:stretch/>
        </p:blipFill>
        <p:spPr>
          <a:xfrm>
            <a:off x="4923334" y="-323022"/>
            <a:ext cx="2036240" cy="1450974"/>
          </a:xfrm>
          <a:prstGeom prst="rect">
            <a:avLst/>
          </a:prstGeom>
          <a:noFill/>
          <a:ln>
            <a:noFill/>
          </a:ln>
        </p:spPr>
      </p:pic>
      <p:pic>
        <p:nvPicPr>
          <p:cNvPr id="544" name="Google Shape;544;p56"/>
          <p:cNvPicPr preferRelativeResize="0"/>
          <p:nvPr/>
        </p:nvPicPr>
        <p:blipFill rotWithShape="1">
          <a:blip r:embed="rId4">
            <a:alphaModFix/>
          </a:blip>
          <a:srcRect b="0" l="0" r="0" t="0"/>
          <a:stretch/>
        </p:blipFill>
        <p:spPr>
          <a:xfrm>
            <a:off x="3978372" y="680499"/>
            <a:ext cx="3926164" cy="640135"/>
          </a:xfrm>
          <a:prstGeom prst="rect">
            <a:avLst/>
          </a:prstGeom>
          <a:noFill/>
          <a:ln>
            <a:noFill/>
          </a:ln>
        </p:spPr>
      </p:pic>
      <p:pic>
        <p:nvPicPr>
          <p:cNvPr id="545" name="Google Shape;545;p56"/>
          <p:cNvPicPr preferRelativeResize="0"/>
          <p:nvPr/>
        </p:nvPicPr>
        <p:blipFill rotWithShape="1">
          <a:blip r:embed="rId5">
            <a:alphaModFix/>
          </a:blip>
          <a:srcRect b="0" l="0" r="0" t="0"/>
          <a:stretch/>
        </p:blipFill>
        <p:spPr>
          <a:xfrm>
            <a:off x="421279" y="1513316"/>
            <a:ext cx="8644877" cy="481016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57"/>
          <p:cNvPicPr preferRelativeResize="0"/>
          <p:nvPr/>
        </p:nvPicPr>
        <p:blipFill rotWithShape="1">
          <a:blip r:embed="rId3">
            <a:alphaModFix/>
          </a:blip>
          <a:srcRect b="0" l="0" r="0" t="0"/>
          <a:stretch/>
        </p:blipFill>
        <p:spPr>
          <a:xfrm>
            <a:off x="4909845" y="-275548"/>
            <a:ext cx="2243522" cy="1603387"/>
          </a:xfrm>
          <a:prstGeom prst="rect">
            <a:avLst/>
          </a:prstGeom>
          <a:noFill/>
          <a:ln>
            <a:noFill/>
          </a:ln>
        </p:spPr>
      </p:pic>
      <p:pic>
        <p:nvPicPr>
          <p:cNvPr id="551" name="Google Shape;551;p57"/>
          <p:cNvPicPr preferRelativeResize="0"/>
          <p:nvPr/>
        </p:nvPicPr>
        <p:blipFill rotWithShape="1">
          <a:blip r:embed="rId4">
            <a:alphaModFix/>
          </a:blip>
          <a:srcRect b="0" l="0" r="0" t="0"/>
          <a:stretch/>
        </p:blipFill>
        <p:spPr>
          <a:xfrm>
            <a:off x="4038041" y="687704"/>
            <a:ext cx="3987130" cy="640135"/>
          </a:xfrm>
          <a:prstGeom prst="rect">
            <a:avLst/>
          </a:prstGeom>
          <a:noFill/>
          <a:ln>
            <a:noFill/>
          </a:ln>
        </p:spPr>
      </p:pic>
      <p:pic>
        <p:nvPicPr>
          <p:cNvPr id="552" name="Google Shape;552;p57"/>
          <p:cNvPicPr preferRelativeResize="0"/>
          <p:nvPr/>
        </p:nvPicPr>
        <p:blipFill rotWithShape="1">
          <a:blip r:embed="rId5">
            <a:alphaModFix/>
          </a:blip>
          <a:srcRect b="0" l="0" r="0" t="0"/>
          <a:stretch/>
        </p:blipFill>
        <p:spPr>
          <a:xfrm>
            <a:off x="602040" y="1579465"/>
            <a:ext cx="9004572" cy="395664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58"/>
          <p:cNvPicPr preferRelativeResize="0"/>
          <p:nvPr/>
        </p:nvPicPr>
        <p:blipFill rotWithShape="1">
          <a:blip r:embed="rId3">
            <a:alphaModFix/>
          </a:blip>
          <a:srcRect b="0" l="0" r="0" t="0"/>
          <a:stretch/>
        </p:blipFill>
        <p:spPr>
          <a:xfrm>
            <a:off x="3273307" y="-297265"/>
            <a:ext cx="5645385" cy="1450974"/>
          </a:xfrm>
          <a:prstGeom prst="rect">
            <a:avLst/>
          </a:prstGeom>
          <a:noFill/>
          <a:ln>
            <a:noFill/>
          </a:ln>
        </p:spPr>
      </p:pic>
      <p:pic>
        <p:nvPicPr>
          <p:cNvPr id="558" name="Google Shape;558;p58"/>
          <p:cNvPicPr preferRelativeResize="0"/>
          <p:nvPr/>
        </p:nvPicPr>
        <p:blipFill rotWithShape="1">
          <a:blip r:embed="rId4">
            <a:alphaModFix/>
          </a:blip>
          <a:srcRect b="0" l="0" r="0" t="0"/>
          <a:stretch/>
        </p:blipFill>
        <p:spPr>
          <a:xfrm>
            <a:off x="4876693" y="833641"/>
            <a:ext cx="2438611" cy="640135"/>
          </a:xfrm>
          <a:prstGeom prst="rect">
            <a:avLst/>
          </a:prstGeom>
          <a:noFill/>
          <a:ln>
            <a:noFill/>
          </a:ln>
        </p:spPr>
      </p:pic>
      <p:sp>
        <p:nvSpPr>
          <p:cNvPr id="559" name="Google Shape;559;p58"/>
          <p:cNvSpPr/>
          <p:nvPr/>
        </p:nvSpPr>
        <p:spPr>
          <a:xfrm>
            <a:off x="523740" y="1473776"/>
            <a:ext cx="1124755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33333"/>
                </a:solidFill>
                <a:latin typeface="Arial"/>
                <a:ea typeface="Arial"/>
                <a:cs typeface="Arial"/>
                <a:sym typeface="Arial"/>
              </a:rPr>
              <a:t>RAID Mirroring</a:t>
            </a:r>
            <a:r>
              <a:rPr lang="en-IN" sz="1800">
                <a:solidFill>
                  <a:srgbClr val="272727"/>
                </a:solidFill>
                <a:latin typeface="Arial"/>
                <a:ea typeface="Arial"/>
                <a:cs typeface="Arial"/>
                <a:sym typeface="Arial"/>
              </a:rPr>
              <a:t> means an exact clone (or mirror) of the same data writing to two drives. A minimum two number of disks are more required in an array to create RAID1 and it’s useful only, when read performance or reliability is more precise than the data storage capacity.</a:t>
            </a:r>
            <a:endParaRPr sz="1800">
              <a:solidFill>
                <a:srgbClr val="000000"/>
              </a:solidFill>
              <a:latin typeface="Calibri"/>
              <a:ea typeface="Calibri"/>
              <a:cs typeface="Calibri"/>
              <a:sym typeface="Calibri"/>
            </a:endParaRPr>
          </a:p>
        </p:txBody>
      </p:sp>
      <p:pic>
        <p:nvPicPr>
          <p:cNvPr id="560" name="Google Shape;560;p58"/>
          <p:cNvPicPr preferRelativeResize="0"/>
          <p:nvPr/>
        </p:nvPicPr>
        <p:blipFill rotWithShape="1">
          <a:blip r:embed="rId5">
            <a:alphaModFix/>
          </a:blip>
          <a:srcRect b="0" l="0" r="0" t="0"/>
          <a:stretch/>
        </p:blipFill>
        <p:spPr>
          <a:xfrm>
            <a:off x="701362" y="2502794"/>
            <a:ext cx="5715000" cy="381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ph type="title"/>
          </p:nvPr>
        </p:nvSpPr>
        <p:spPr>
          <a:xfrm>
            <a:off x="838200" y="94670"/>
            <a:ext cx="10515600" cy="56215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step-3</a:t>
            </a:r>
            <a:endParaRPr/>
          </a:p>
        </p:txBody>
      </p:sp>
      <p:pic>
        <p:nvPicPr>
          <p:cNvPr id="126" name="Google Shape;126;p5"/>
          <p:cNvPicPr preferRelativeResize="0"/>
          <p:nvPr/>
        </p:nvPicPr>
        <p:blipFill rotWithShape="1">
          <a:blip r:embed="rId3">
            <a:alphaModFix/>
          </a:blip>
          <a:srcRect b="0" l="0" r="0" t="0"/>
          <a:stretch/>
        </p:blipFill>
        <p:spPr>
          <a:xfrm>
            <a:off x="1603420" y="1220275"/>
            <a:ext cx="7620000" cy="5715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59"/>
          <p:cNvPicPr preferRelativeResize="0"/>
          <p:nvPr/>
        </p:nvPicPr>
        <p:blipFill rotWithShape="1">
          <a:blip r:embed="rId3">
            <a:alphaModFix/>
          </a:blip>
          <a:srcRect b="0" l="0" r="0" t="0"/>
          <a:stretch/>
        </p:blipFill>
        <p:spPr>
          <a:xfrm>
            <a:off x="3131106" y="-373472"/>
            <a:ext cx="6084335" cy="1603387"/>
          </a:xfrm>
          <a:prstGeom prst="rect">
            <a:avLst/>
          </a:prstGeom>
          <a:noFill/>
          <a:ln>
            <a:noFill/>
          </a:ln>
        </p:spPr>
      </p:pic>
      <p:pic>
        <p:nvPicPr>
          <p:cNvPr id="566" name="Google Shape;566;p59"/>
          <p:cNvPicPr preferRelativeResize="0"/>
          <p:nvPr/>
        </p:nvPicPr>
        <p:blipFill rotWithShape="1">
          <a:blip r:embed="rId4">
            <a:alphaModFix/>
          </a:blip>
          <a:srcRect b="0" l="0" r="0" t="0"/>
          <a:stretch/>
        </p:blipFill>
        <p:spPr>
          <a:xfrm>
            <a:off x="4941774" y="589780"/>
            <a:ext cx="2462997" cy="640135"/>
          </a:xfrm>
          <a:prstGeom prst="rect">
            <a:avLst/>
          </a:prstGeom>
          <a:noFill/>
          <a:ln>
            <a:noFill/>
          </a:ln>
        </p:spPr>
      </p:pic>
      <p:sp>
        <p:nvSpPr>
          <p:cNvPr id="567" name="Google Shape;567;p59"/>
          <p:cNvSpPr/>
          <p:nvPr/>
        </p:nvSpPr>
        <p:spPr>
          <a:xfrm>
            <a:off x="472225" y="1229915"/>
            <a:ext cx="10397543"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36699"/>
                </a:solidFill>
                <a:latin typeface="Arial"/>
                <a:ea typeface="Arial"/>
                <a:cs typeface="Arial"/>
                <a:sym typeface="Arial"/>
              </a:rPr>
              <a:t>Drive Partitioning for RAID</a:t>
            </a:r>
            <a:endParaRPr/>
          </a:p>
          <a:p>
            <a:pPr indent="0" lvl="0" marL="0" marR="0" rtl="0" algn="l">
              <a:spcBef>
                <a:spcPts val="0"/>
              </a:spcBef>
              <a:spcAft>
                <a:spcPts val="0"/>
              </a:spcAft>
              <a:buNone/>
            </a:pPr>
            <a:r>
              <a:t/>
            </a:r>
            <a:endParaRPr sz="1800">
              <a:solidFill>
                <a:srgbClr val="336699"/>
              </a:solidFill>
              <a:latin typeface="Arial"/>
              <a:ea typeface="Arial"/>
              <a:cs typeface="Arial"/>
              <a:sym typeface="Arial"/>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As I mentioned above, that we’re using minimum two partitions /dev/sdb and /dev/sdc for creating RAID1. Let’s create partitions on these two drives using ‘fdisk‘ command and change the type to raid during partition creation.</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fdisk /dev/sdb</a:t>
            </a:r>
            <a:r>
              <a:rPr lang="en-IN" sz="1800">
                <a:solidFill>
                  <a:srgbClr val="000000"/>
                </a:solidFill>
                <a:latin typeface="Calibri"/>
                <a:ea typeface="Calibri"/>
                <a:cs typeface="Calibri"/>
                <a:sym typeface="Calibri"/>
              </a:rPr>
              <a:t>                         ( </a:t>
            </a:r>
            <a:r>
              <a:rPr b="1" lang="en-IN" sz="1800">
                <a:solidFill>
                  <a:srgbClr val="000000"/>
                </a:solidFill>
                <a:latin typeface="Calibri"/>
                <a:ea typeface="Calibri"/>
                <a:cs typeface="Calibri"/>
                <a:sym typeface="Calibri"/>
              </a:rPr>
              <a:t>same way create the partion of other disk also /dev/sdc</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Follow the below instructions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Press ‘n‘ for creating new partition.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Then choose ‘P‘ for Primary partition.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Next select the partition number as 1.</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Give the default full size by just pressing two times Enter key.</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Next press ‘p‘ to print the defined partition.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Press ‘L‘ to list all available types.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Type ‘t‘ to choose the partitions.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Choose ‘fd‘ for Linux raid auto and press Enter to apply.</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Then again use ‘p‘ to print the changes what we have made.</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Use ‘w‘ to write the changes.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60"/>
          <p:cNvPicPr preferRelativeResize="0"/>
          <p:nvPr/>
        </p:nvPicPr>
        <p:blipFill rotWithShape="1">
          <a:blip r:embed="rId3">
            <a:alphaModFix/>
          </a:blip>
          <a:srcRect b="0" l="0" r="0" t="0"/>
          <a:stretch/>
        </p:blipFill>
        <p:spPr>
          <a:xfrm>
            <a:off x="3713171" y="-284386"/>
            <a:ext cx="5486876" cy="1450974"/>
          </a:xfrm>
          <a:prstGeom prst="rect">
            <a:avLst/>
          </a:prstGeom>
          <a:noFill/>
          <a:ln>
            <a:noFill/>
          </a:ln>
        </p:spPr>
      </p:pic>
      <p:pic>
        <p:nvPicPr>
          <p:cNvPr id="573" name="Google Shape;573;p60"/>
          <p:cNvPicPr preferRelativeResize="0"/>
          <p:nvPr/>
        </p:nvPicPr>
        <p:blipFill rotWithShape="1">
          <a:blip r:embed="rId4">
            <a:alphaModFix/>
          </a:blip>
          <a:srcRect b="0" l="0" r="0" t="0"/>
          <a:stretch/>
        </p:blipFill>
        <p:spPr>
          <a:xfrm>
            <a:off x="5208421" y="526453"/>
            <a:ext cx="2213040" cy="640135"/>
          </a:xfrm>
          <a:prstGeom prst="rect">
            <a:avLst/>
          </a:prstGeom>
          <a:noFill/>
          <a:ln>
            <a:noFill/>
          </a:ln>
        </p:spPr>
      </p:pic>
      <p:pic>
        <p:nvPicPr>
          <p:cNvPr id="574" name="Google Shape;574;p60"/>
          <p:cNvPicPr preferRelativeResize="0"/>
          <p:nvPr/>
        </p:nvPicPr>
        <p:blipFill rotWithShape="1">
          <a:blip r:embed="rId5">
            <a:alphaModFix/>
          </a:blip>
          <a:srcRect b="0" l="0" r="0" t="0"/>
          <a:stretch/>
        </p:blipFill>
        <p:spPr>
          <a:xfrm>
            <a:off x="391175" y="1166588"/>
            <a:ext cx="10894496" cy="57063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61"/>
          <p:cNvPicPr preferRelativeResize="0"/>
          <p:nvPr/>
        </p:nvPicPr>
        <p:blipFill rotWithShape="1">
          <a:blip r:embed="rId3">
            <a:alphaModFix/>
          </a:blip>
          <a:srcRect b="0" l="0" r="0" t="0"/>
          <a:stretch/>
        </p:blipFill>
        <p:spPr>
          <a:xfrm>
            <a:off x="3532258" y="-323022"/>
            <a:ext cx="4663844" cy="1450974"/>
          </a:xfrm>
          <a:prstGeom prst="rect">
            <a:avLst/>
          </a:prstGeom>
          <a:noFill/>
          <a:ln>
            <a:noFill/>
          </a:ln>
        </p:spPr>
      </p:pic>
      <p:pic>
        <p:nvPicPr>
          <p:cNvPr id="580" name="Google Shape;580;p61"/>
          <p:cNvPicPr preferRelativeResize="0"/>
          <p:nvPr/>
        </p:nvPicPr>
        <p:blipFill rotWithShape="1">
          <a:blip r:embed="rId4">
            <a:alphaModFix/>
          </a:blip>
          <a:srcRect b="0" l="0" r="0" t="0"/>
          <a:stretch/>
        </p:blipFill>
        <p:spPr>
          <a:xfrm>
            <a:off x="4861301" y="674825"/>
            <a:ext cx="2005758" cy="640135"/>
          </a:xfrm>
          <a:prstGeom prst="rect">
            <a:avLst/>
          </a:prstGeom>
          <a:noFill/>
          <a:ln>
            <a:noFill/>
          </a:ln>
        </p:spPr>
      </p:pic>
      <p:sp>
        <p:nvSpPr>
          <p:cNvPr id="581" name="Google Shape;581;p61"/>
          <p:cNvSpPr/>
          <p:nvPr/>
        </p:nvSpPr>
        <p:spPr>
          <a:xfrm>
            <a:off x="303952" y="1314960"/>
            <a:ext cx="1164764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In RAID 5, data strips across multiple drives with distributed parity. The striping with distributed parity means it will split the parity information and stripe data over the multiple disks, which will have good data redundancy.</a:t>
            </a:r>
            <a:endParaRPr sz="1800">
              <a:solidFill>
                <a:srgbClr val="000000"/>
              </a:solidFill>
              <a:latin typeface="Calibri"/>
              <a:ea typeface="Calibri"/>
              <a:cs typeface="Calibri"/>
              <a:sym typeface="Calibri"/>
            </a:endParaRPr>
          </a:p>
        </p:txBody>
      </p:sp>
      <p:pic>
        <p:nvPicPr>
          <p:cNvPr id="582" name="Google Shape;582;p61"/>
          <p:cNvPicPr preferRelativeResize="0"/>
          <p:nvPr/>
        </p:nvPicPr>
        <p:blipFill rotWithShape="1">
          <a:blip r:embed="rId5">
            <a:alphaModFix/>
          </a:blip>
          <a:srcRect b="0" l="0" r="0" t="0"/>
          <a:stretch/>
        </p:blipFill>
        <p:spPr>
          <a:xfrm>
            <a:off x="409229" y="2312807"/>
            <a:ext cx="5718544" cy="381033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62"/>
          <p:cNvPicPr preferRelativeResize="0"/>
          <p:nvPr/>
        </p:nvPicPr>
        <p:blipFill rotWithShape="1">
          <a:blip r:embed="rId3">
            <a:alphaModFix/>
          </a:blip>
          <a:srcRect b="0" l="0" r="0" t="0"/>
          <a:stretch/>
        </p:blipFill>
        <p:spPr>
          <a:xfrm>
            <a:off x="3907497" y="-348780"/>
            <a:ext cx="4840644" cy="1450974"/>
          </a:xfrm>
          <a:prstGeom prst="rect">
            <a:avLst/>
          </a:prstGeom>
          <a:noFill/>
          <a:ln>
            <a:noFill/>
          </a:ln>
        </p:spPr>
      </p:pic>
      <p:pic>
        <p:nvPicPr>
          <p:cNvPr id="588" name="Google Shape;588;p62"/>
          <p:cNvPicPr preferRelativeResize="0"/>
          <p:nvPr/>
        </p:nvPicPr>
        <p:blipFill rotWithShape="1">
          <a:blip r:embed="rId4">
            <a:alphaModFix/>
          </a:blip>
          <a:srcRect b="0" l="0" r="0" t="0"/>
          <a:stretch/>
        </p:blipFill>
        <p:spPr>
          <a:xfrm>
            <a:off x="5212153" y="565090"/>
            <a:ext cx="2231329" cy="640135"/>
          </a:xfrm>
          <a:prstGeom prst="rect">
            <a:avLst/>
          </a:prstGeom>
          <a:noFill/>
          <a:ln>
            <a:noFill/>
          </a:ln>
        </p:spPr>
      </p:pic>
      <p:sp>
        <p:nvSpPr>
          <p:cNvPr id="589" name="Google Shape;589;p62"/>
          <p:cNvSpPr/>
          <p:nvPr/>
        </p:nvSpPr>
        <p:spPr>
          <a:xfrm>
            <a:off x="281187" y="1102194"/>
            <a:ext cx="12093262"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36699"/>
                </a:solidFill>
                <a:latin typeface="Arial"/>
                <a:ea typeface="Arial"/>
                <a:cs typeface="Arial"/>
                <a:sym typeface="Arial"/>
              </a:rPr>
              <a:t>Partitioning the Disks for RAID</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First and foremost, we have to partition the disks (/dev/sdb, /dev/sdc and /dev/sdd) before adding to a RAID, So let us define the partition using ‘fdisk’ command, before forwarding to the next steps.</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fdisk /dev/sdb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fdisk /dev/sdc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fdisk /dev/sdd</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Create /dev/sdb Partition   same way of /dev/sdc   and  /dev/sdd</a:t>
            </a:r>
            <a:endParaRPr b="1" sz="1800">
              <a:solidFill>
                <a:srgbClr val="336699"/>
              </a:solidFill>
              <a:latin typeface="Arial"/>
              <a:ea typeface="Arial"/>
              <a:cs typeface="Arial"/>
              <a:sym typeface="Arial"/>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Press ‘n‘ for creating new partition.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Then choose ‘P‘ for Primary partition. Here we are choosing Primary because there is no partitions defined yet.</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Then choose ‘1‘ to be the first partition. By default it will be 1.</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Here for cylinder size we don’t have to choose the specified size because we need the whole partition for RAID so just Press Enter two times to choose the default full size.</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Next press ‘p‘ to print the created partition.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Change the Type, If we need to know the every available types Press ‘L‘.</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Here, we are selecting ‘fd‘ as my type is RAID.</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Next press ‘p‘ to print the defined partition.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Then again use ‘p‘ to print the changes what we have made.</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Use ‘w‘ to write the changes.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63"/>
          <p:cNvPicPr preferRelativeResize="0"/>
          <p:nvPr/>
        </p:nvPicPr>
        <p:blipFill rotWithShape="1">
          <a:blip r:embed="rId3">
            <a:alphaModFix/>
          </a:blip>
          <a:srcRect b="0" l="0" r="0" t="0"/>
          <a:stretch/>
        </p:blipFill>
        <p:spPr>
          <a:xfrm>
            <a:off x="3699454" y="-374537"/>
            <a:ext cx="4999153" cy="1450974"/>
          </a:xfrm>
          <a:prstGeom prst="rect">
            <a:avLst/>
          </a:prstGeom>
          <a:noFill/>
          <a:ln>
            <a:noFill/>
          </a:ln>
        </p:spPr>
      </p:pic>
      <p:pic>
        <p:nvPicPr>
          <p:cNvPr id="595" name="Google Shape;595;p63"/>
          <p:cNvPicPr preferRelativeResize="0"/>
          <p:nvPr/>
        </p:nvPicPr>
        <p:blipFill rotWithShape="1">
          <a:blip r:embed="rId4">
            <a:alphaModFix/>
          </a:blip>
          <a:srcRect b="0" l="0" r="0" t="0"/>
          <a:stretch/>
        </p:blipFill>
        <p:spPr>
          <a:xfrm>
            <a:off x="5212155" y="584673"/>
            <a:ext cx="2231329" cy="640135"/>
          </a:xfrm>
          <a:prstGeom prst="rect">
            <a:avLst/>
          </a:prstGeom>
          <a:noFill/>
          <a:ln>
            <a:noFill/>
          </a:ln>
        </p:spPr>
      </p:pic>
      <p:sp>
        <p:nvSpPr>
          <p:cNvPr id="596" name="Google Shape;596;p63"/>
          <p:cNvSpPr/>
          <p:nvPr/>
        </p:nvSpPr>
        <p:spPr>
          <a:xfrm>
            <a:off x="193182" y="948690"/>
            <a:ext cx="11771291"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36699"/>
                </a:solidFill>
                <a:latin typeface="Arial"/>
                <a:ea typeface="Arial"/>
                <a:cs typeface="Arial"/>
                <a:sym typeface="Arial"/>
              </a:rPr>
              <a:t>Creating md device md0</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mdadm --create /dev/md0 --level=5 --raid-devices=3 /dev/sdb1 /dev/sdc1 /dev/sdd1</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mdadm --detail /dev/md0                                  ( TO  check the status of meta device)</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Creating file system for md0</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mkfs.ext4 /dev/md0</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Now create a directory under ‘/mnt‘ then mount the created filesystem under /mnt/raid5 and check the files under mount point, you will see lost+found directory.</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mkdir  /mnt/raid5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mount  /dev/md0   /mnt/raid5/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We need to add entry in fstab, else will not display our mount point after system reboot. To add an entry, we should edit the fstab file and append the following line as shown below. The mount point will differ according to your environment.</a:t>
            </a:r>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vim /etc/fstab</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/dev/md0       /mnt/raid5      ext4    defaults    1 1</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Next, run ‘mount -av‘ command to check whether any errors in fstab entry.</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mount -a</a:t>
            </a:r>
            <a:endParaRPr b="1" sz="1800">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64"/>
          <p:cNvPicPr preferRelativeResize="0"/>
          <p:nvPr/>
        </p:nvPicPr>
        <p:blipFill rotWithShape="1">
          <a:blip r:embed="rId3">
            <a:alphaModFix/>
          </a:blip>
          <a:srcRect b="0" l="0" r="0" t="0"/>
          <a:stretch/>
        </p:blipFill>
        <p:spPr>
          <a:xfrm>
            <a:off x="1791851" y="-387417"/>
            <a:ext cx="8608298" cy="1450974"/>
          </a:xfrm>
          <a:prstGeom prst="rect">
            <a:avLst/>
          </a:prstGeom>
          <a:noFill/>
          <a:ln>
            <a:noFill/>
          </a:ln>
        </p:spPr>
      </p:pic>
      <p:pic>
        <p:nvPicPr>
          <p:cNvPr id="602" name="Google Shape;602;p64"/>
          <p:cNvPicPr preferRelativeResize="0"/>
          <p:nvPr/>
        </p:nvPicPr>
        <p:blipFill rotWithShape="1">
          <a:blip r:embed="rId4">
            <a:alphaModFix/>
          </a:blip>
          <a:srcRect b="0" l="0" r="0" t="0"/>
          <a:stretch/>
        </p:blipFill>
        <p:spPr>
          <a:xfrm>
            <a:off x="4129869" y="423422"/>
            <a:ext cx="3932261" cy="640135"/>
          </a:xfrm>
          <a:prstGeom prst="rect">
            <a:avLst/>
          </a:prstGeom>
          <a:noFill/>
          <a:ln>
            <a:noFill/>
          </a:ln>
        </p:spPr>
      </p:pic>
      <p:sp>
        <p:nvSpPr>
          <p:cNvPr id="603" name="Google Shape;603;p64"/>
          <p:cNvSpPr/>
          <p:nvPr/>
        </p:nvSpPr>
        <p:spPr>
          <a:xfrm>
            <a:off x="0" y="849394"/>
            <a:ext cx="12252101" cy="6124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Open Sans"/>
                <a:ea typeface="Open Sans"/>
                <a:cs typeface="Open Sans"/>
                <a:sym typeface="Open Sans"/>
              </a:rPr>
              <a:t>Swap space </a:t>
            </a:r>
            <a:r>
              <a:rPr lang="en-IN" sz="1800">
                <a:solidFill>
                  <a:srgbClr val="000000"/>
                </a:solidFill>
                <a:latin typeface="Open Sans"/>
                <a:ea typeface="Open Sans"/>
                <a:cs typeface="Open Sans"/>
                <a:sym typeface="Open Sans"/>
              </a:rPr>
              <a:t>is used in Linux when there is insufficient physical memory (RAM) on your system to store the data currently being processed. When your system needs more memory, inactive memory pages are written to the disk, freeing up physical memory. Swap space is located on disk drives, which have slower access times than physical memory. If your system is swapping often, you should add more physical memory, not more swap space.</a:t>
            </a:r>
            <a:endParaRPr/>
          </a:p>
          <a:p>
            <a:pPr indent="0" lvl="0" marL="0" marR="0" rtl="0" algn="l">
              <a:spcBef>
                <a:spcPts val="0"/>
              </a:spcBef>
              <a:spcAft>
                <a:spcPts val="0"/>
              </a:spcAft>
              <a:buNone/>
            </a:pPr>
            <a:r>
              <a:rPr lang="en-IN" sz="2000">
                <a:solidFill>
                  <a:srgbClr val="000000"/>
                </a:solidFill>
                <a:latin typeface="Calibri"/>
                <a:ea typeface="Calibri"/>
                <a:cs typeface="Calibri"/>
                <a:sym typeface="Calibri"/>
              </a:rPr>
              <a:t>Swap space in Linux is either a normal file in the file system, called a swap file, or a separate partition, or a combination of swap partitions and swap files.</a:t>
            </a:r>
            <a:endParaRPr/>
          </a:p>
          <a:p>
            <a:pPr indent="0" lvl="0" marL="0" marR="0" rtl="0" algn="l">
              <a:spcBef>
                <a:spcPts val="0"/>
              </a:spcBef>
              <a:spcAft>
                <a:spcPts val="0"/>
              </a:spcAft>
              <a:buNone/>
            </a:pPr>
            <a:r>
              <a:rPr lang="en-IN" sz="2000">
                <a:solidFill>
                  <a:srgbClr val="000000"/>
                </a:solidFill>
                <a:latin typeface="Calibri"/>
                <a:ea typeface="Calibri"/>
                <a:cs typeface="Calibri"/>
                <a:sym typeface="Calibri"/>
              </a:rPr>
              <a:t>#Fdisk  -l                                 ( to check the partition table)</a:t>
            </a:r>
            <a:endParaRPr/>
          </a:p>
          <a:p>
            <a:pPr indent="0" lvl="0" marL="0" marR="0" rtl="0" algn="l">
              <a:spcBef>
                <a:spcPts val="0"/>
              </a:spcBef>
              <a:spcAft>
                <a:spcPts val="0"/>
              </a:spcAft>
              <a:buNone/>
            </a:pPr>
            <a:r>
              <a:rPr lang="en-IN" sz="2000">
                <a:solidFill>
                  <a:srgbClr val="000000"/>
                </a:solidFill>
                <a:latin typeface="Calibri"/>
                <a:ea typeface="Calibri"/>
                <a:cs typeface="Calibri"/>
                <a:sym typeface="Calibri"/>
              </a:rPr>
              <a:t>Crate new partion   with partition id 82</a:t>
            </a:r>
            <a:endParaRPr/>
          </a:p>
          <a:p>
            <a:pPr indent="0" lvl="0" marL="0" marR="0" rtl="0" algn="l">
              <a:spcBef>
                <a:spcPts val="0"/>
              </a:spcBef>
              <a:spcAft>
                <a:spcPts val="0"/>
              </a:spcAft>
              <a:buNone/>
            </a:pPr>
            <a:r>
              <a:rPr lang="en-IN" sz="2000">
                <a:solidFill>
                  <a:srgbClr val="000000"/>
                </a:solidFill>
                <a:latin typeface="Calibri"/>
                <a:ea typeface="Calibri"/>
                <a:cs typeface="Calibri"/>
                <a:sym typeface="Calibri"/>
              </a:rPr>
              <a:t># fdisk /dev/sda  </a:t>
            </a:r>
            <a:endParaRPr/>
          </a:p>
          <a:p>
            <a:pPr indent="0" lvl="0" marL="0" marR="0" rtl="0" algn="l">
              <a:spcBef>
                <a:spcPts val="0"/>
              </a:spcBef>
              <a:spcAft>
                <a:spcPts val="0"/>
              </a:spcAft>
              <a:buNone/>
            </a:pPr>
            <a:r>
              <a:rPr lang="en-IN" sz="2000">
                <a:solidFill>
                  <a:srgbClr val="000000"/>
                </a:solidFill>
                <a:latin typeface="Calibri"/>
                <a:ea typeface="Calibri"/>
                <a:cs typeface="Calibri"/>
                <a:sym typeface="Calibri"/>
              </a:rPr>
              <a:t>We have now created a partition of size </a:t>
            </a:r>
            <a:r>
              <a:rPr i="1" lang="en-IN" sz="2000">
                <a:solidFill>
                  <a:srgbClr val="000000"/>
                </a:solidFill>
                <a:latin typeface="Calibri"/>
                <a:ea typeface="Calibri"/>
                <a:cs typeface="Calibri"/>
                <a:sym typeface="Calibri"/>
              </a:rPr>
              <a:t>1000MB</a:t>
            </a:r>
            <a:r>
              <a:rPr lang="en-IN" sz="2000">
                <a:solidFill>
                  <a:srgbClr val="000000"/>
                </a:solidFill>
                <a:latin typeface="Calibri"/>
                <a:ea typeface="Calibri"/>
                <a:cs typeface="Calibri"/>
                <a:sym typeface="Calibri"/>
              </a:rPr>
              <a:t> but we have not assigned it any partition type, so to assign a partition type, press </a:t>
            </a:r>
            <a:r>
              <a:rPr b="1" lang="en-IN" sz="2000">
                <a:solidFill>
                  <a:srgbClr val="000000"/>
                </a:solidFill>
                <a:latin typeface="Calibri"/>
                <a:ea typeface="Calibri"/>
                <a:cs typeface="Calibri"/>
                <a:sym typeface="Calibri"/>
              </a:rPr>
              <a:t>“t”</a:t>
            </a:r>
            <a:r>
              <a:rPr lang="en-IN" sz="2000">
                <a:solidFill>
                  <a:srgbClr val="000000"/>
                </a:solidFill>
                <a:latin typeface="Calibri"/>
                <a:ea typeface="Calibri"/>
                <a:cs typeface="Calibri"/>
                <a:sym typeface="Calibri"/>
              </a:rPr>
              <a:t> &amp; press enter. partition id which for swap it’s </a:t>
            </a:r>
            <a:r>
              <a:rPr b="1" lang="en-IN" sz="2000">
                <a:solidFill>
                  <a:srgbClr val="000000"/>
                </a:solidFill>
                <a:latin typeface="Calibri"/>
                <a:ea typeface="Calibri"/>
                <a:cs typeface="Calibri"/>
                <a:sym typeface="Calibri"/>
              </a:rPr>
              <a:t>82</a:t>
            </a:r>
            <a:r>
              <a:rPr lang="en-IN" sz="20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2000">
                <a:solidFill>
                  <a:srgbClr val="000000"/>
                </a:solidFill>
                <a:latin typeface="Calibri"/>
                <a:ea typeface="Calibri"/>
                <a:cs typeface="Calibri"/>
                <a:sym typeface="Calibri"/>
              </a:rPr>
              <a:t>Next we will format our swap partition</a:t>
            </a:r>
            <a:endParaRPr/>
          </a:p>
          <a:p>
            <a:pPr indent="0" lvl="0" marL="0" marR="0" rtl="0" algn="l">
              <a:spcBef>
                <a:spcPts val="0"/>
              </a:spcBef>
              <a:spcAft>
                <a:spcPts val="0"/>
              </a:spcAft>
              <a:buNone/>
            </a:pPr>
            <a:r>
              <a:rPr b="1" lang="en-IN" sz="2000">
                <a:solidFill>
                  <a:srgbClr val="000000"/>
                </a:solidFill>
                <a:latin typeface="Calibri"/>
                <a:ea typeface="Calibri"/>
                <a:cs typeface="Calibri"/>
                <a:sym typeface="Calibri"/>
              </a:rPr>
              <a:t>#mkswap /dev/sda3</a:t>
            </a:r>
            <a:endParaRPr/>
          </a:p>
          <a:p>
            <a:pPr indent="0" lvl="0" marL="0" marR="0" rtl="0" algn="l">
              <a:spcBef>
                <a:spcPts val="0"/>
              </a:spcBef>
              <a:spcAft>
                <a:spcPts val="0"/>
              </a:spcAft>
              <a:buNone/>
            </a:pPr>
            <a:r>
              <a:rPr lang="en-IN" sz="2000">
                <a:solidFill>
                  <a:srgbClr val="000000"/>
                </a:solidFill>
                <a:latin typeface="Calibri"/>
                <a:ea typeface="Calibri"/>
                <a:cs typeface="Calibri"/>
                <a:sym typeface="Calibri"/>
              </a:rPr>
              <a:t>will then activate our newly created swap</a:t>
            </a:r>
            <a:endParaRPr/>
          </a:p>
          <a:p>
            <a:pPr indent="0" lvl="0" marL="0" marR="0" rtl="0" algn="l">
              <a:spcBef>
                <a:spcPts val="0"/>
              </a:spcBef>
              <a:spcAft>
                <a:spcPts val="0"/>
              </a:spcAft>
              <a:buNone/>
            </a:pPr>
            <a:r>
              <a:rPr b="1" lang="en-IN" sz="2000">
                <a:solidFill>
                  <a:srgbClr val="000000"/>
                </a:solidFill>
                <a:latin typeface="Calibri"/>
                <a:ea typeface="Calibri"/>
                <a:cs typeface="Calibri"/>
                <a:sym typeface="Calibri"/>
              </a:rPr>
              <a:t>#swapon /dev/sda3</a:t>
            </a:r>
            <a:endParaRPr/>
          </a:p>
          <a:p>
            <a:pPr indent="0" lvl="0" marL="0" marR="0" rtl="0" algn="l">
              <a:spcBef>
                <a:spcPts val="0"/>
              </a:spcBef>
              <a:spcAft>
                <a:spcPts val="0"/>
              </a:spcAft>
              <a:buNone/>
            </a:pPr>
            <a:r>
              <a:rPr lang="en-IN" sz="2000">
                <a:solidFill>
                  <a:srgbClr val="000000"/>
                </a:solidFill>
                <a:latin typeface="Calibri"/>
                <a:ea typeface="Calibri"/>
                <a:cs typeface="Calibri"/>
                <a:sym typeface="Calibri"/>
              </a:rPr>
              <a:t>. To mount it permanently we need to append </a:t>
            </a:r>
            <a:r>
              <a:rPr i="1" lang="en-IN" sz="2000">
                <a:solidFill>
                  <a:srgbClr val="000000"/>
                </a:solidFill>
                <a:latin typeface="Calibri"/>
                <a:ea typeface="Calibri"/>
                <a:cs typeface="Calibri"/>
                <a:sym typeface="Calibri"/>
              </a:rPr>
              <a:t>/etc/fstab</a:t>
            </a:r>
            <a:r>
              <a:rPr lang="en-IN" sz="2000">
                <a:solidFill>
                  <a:srgbClr val="000000"/>
                </a:solidFill>
                <a:latin typeface="Calibri"/>
                <a:ea typeface="Calibri"/>
                <a:cs typeface="Calibri"/>
                <a:sym typeface="Calibri"/>
              </a:rPr>
              <a:t> file</a:t>
            </a:r>
            <a:endParaRPr/>
          </a:p>
          <a:p>
            <a:pPr indent="0" lvl="0" marL="0" marR="0" rtl="0" algn="l">
              <a:spcBef>
                <a:spcPts val="0"/>
              </a:spcBef>
              <a:spcAft>
                <a:spcPts val="0"/>
              </a:spcAft>
              <a:buNone/>
            </a:pPr>
            <a:r>
              <a:rPr b="1" lang="en-IN" sz="2000">
                <a:solidFill>
                  <a:srgbClr val="000000"/>
                </a:solidFill>
                <a:latin typeface="Calibri"/>
                <a:ea typeface="Calibri"/>
                <a:cs typeface="Calibri"/>
                <a:sym typeface="Calibri"/>
              </a:rPr>
              <a:t>#vi /etc/fstab</a:t>
            </a:r>
            <a:endParaRPr b="1" sz="20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2000">
                <a:solidFill>
                  <a:srgbClr val="000000"/>
                </a:solidFill>
                <a:latin typeface="Calibri"/>
                <a:ea typeface="Calibri"/>
                <a:cs typeface="Calibri"/>
                <a:sym typeface="Calibri"/>
              </a:rPr>
              <a:t>/dev/sda3             swap            swap            default          0   0</a:t>
            </a:r>
            <a:endParaRPr/>
          </a:p>
          <a:p>
            <a:pPr indent="0" lvl="0" marL="0" marR="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2000">
                <a:solidFill>
                  <a:srgbClr val="000000"/>
                </a:solidFill>
                <a:latin typeface="Calibri"/>
                <a:ea typeface="Calibri"/>
                <a:cs typeface="Calibri"/>
                <a:sym typeface="Calibri"/>
              </a:rPr>
              <a:t>#free  -m               ( to check swap size )</a:t>
            </a:r>
            <a:endParaRPr sz="2000">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65"/>
          <p:cNvPicPr preferRelativeResize="0"/>
          <p:nvPr/>
        </p:nvPicPr>
        <p:blipFill rotWithShape="1">
          <a:blip r:embed="rId3">
            <a:alphaModFix/>
          </a:blip>
          <a:srcRect b="0" l="0" r="0" t="0"/>
          <a:stretch/>
        </p:blipFill>
        <p:spPr>
          <a:xfrm>
            <a:off x="2368048" y="-361659"/>
            <a:ext cx="7687722" cy="1450974"/>
          </a:xfrm>
          <a:prstGeom prst="rect">
            <a:avLst/>
          </a:prstGeom>
          <a:noFill/>
          <a:ln>
            <a:noFill/>
          </a:ln>
        </p:spPr>
      </p:pic>
      <p:pic>
        <p:nvPicPr>
          <p:cNvPr id="609" name="Google Shape;609;p65"/>
          <p:cNvPicPr preferRelativeResize="0"/>
          <p:nvPr/>
        </p:nvPicPr>
        <p:blipFill rotWithShape="1">
          <a:blip r:embed="rId4">
            <a:alphaModFix/>
          </a:blip>
          <a:srcRect b="0" l="0" r="0" t="0"/>
          <a:stretch/>
        </p:blipFill>
        <p:spPr>
          <a:xfrm>
            <a:off x="4582841" y="584673"/>
            <a:ext cx="3438442" cy="640135"/>
          </a:xfrm>
          <a:prstGeom prst="rect">
            <a:avLst/>
          </a:prstGeom>
          <a:noFill/>
          <a:ln>
            <a:noFill/>
          </a:ln>
        </p:spPr>
      </p:pic>
      <p:sp>
        <p:nvSpPr>
          <p:cNvPr id="610" name="Google Shape;610;p65"/>
          <p:cNvSpPr/>
          <p:nvPr/>
        </p:nvSpPr>
        <p:spPr>
          <a:xfrm>
            <a:off x="206061" y="1437045"/>
            <a:ext cx="11732653"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How Operating system passes through different stage of booting states.</a:t>
            </a:r>
            <a:endParaRPr/>
          </a:p>
          <a:p>
            <a:pPr indent="0" lvl="0" marL="0" marR="0" rtl="0" algn="l">
              <a:spcBef>
                <a:spcPts val="0"/>
              </a:spcBef>
              <a:spcAft>
                <a:spcPts val="0"/>
              </a:spcAft>
              <a:buNone/>
            </a:pPr>
            <a:r>
              <a:t/>
            </a:r>
            <a:endParaRPr sz="1800">
              <a:solidFill>
                <a:srgbClr val="272727"/>
              </a:solidFill>
              <a:latin typeface="Arial"/>
              <a:ea typeface="Arial"/>
              <a:cs typeface="Arial"/>
              <a:sym typeface="Arial"/>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Power on: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BIOS (Basic Input Output System) is a software program comes pre-built in a motherboard chipset.</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BIOS loads and scans for devices such as Hard Disk, CD-ROM, RAM, etc.</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BIOS searches for MBR (Master Boot Record: 1st sector) of the primary hard drive, it scans for 1st stage loader (In our case boot loader is (GRUB LILO) and hands over the responsibility to MBR.</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Boot PROM/FLASH/BIOS is proficient of loading the MBR into RAM and executing it.</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MBR (Master Boot Record):</a:t>
            </a:r>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512 bytes of space –&gt; MBR</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MBR contains the information of loader of most operating system e.g UNIX, Linux and WINDOWS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MBR holds the small binary information of 1st stage of loader</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MBR consist physical sector of the first disk drive (i.e 512 bytes) and it’s not part of any partition.</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Placed on the prime disk drive, in the prime sector of the first cylinder of track is 0 and head is 0 (this whole path is generally booked for boot programs)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MBR involve a mini executable programs and a table specify the primary partitions.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66"/>
          <p:cNvPicPr preferRelativeResize="0"/>
          <p:nvPr/>
        </p:nvPicPr>
        <p:blipFill rotWithShape="1">
          <a:blip r:embed="rId3">
            <a:alphaModFix/>
          </a:blip>
          <a:srcRect b="0" l="0" r="0" t="0"/>
          <a:stretch/>
        </p:blipFill>
        <p:spPr>
          <a:xfrm>
            <a:off x="2438387" y="-297264"/>
            <a:ext cx="7212193" cy="1450974"/>
          </a:xfrm>
          <a:prstGeom prst="rect">
            <a:avLst/>
          </a:prstGeom>
          <a:noFill/>
          <a:ln>
            <a:noFill/>
          </a:ln>
        </p:spPr>
      </p:pic>
      <p:pic>
        <p:nvPicPr>
          <p:cNvPr id="616" name="Google Shape;616;p66"/>
          <p:cNvPicPr preferRelativeResize="0"/>
          <p:nvPr/>
        </p:nvPicPr>
        <p:blipFill rotWithShape="1">
          <a:blip r:embed="rId4">
            <a:alphaModFix/>
          </a:blip>
          <a:srcRect b="0" l="0" r="0" t="0"/>
          <a:stretch/>
        </p:blipFill>
        <p:spPr>
          <a:xfrm>
            <a:off x="4682748" y="833642"/>
            <a:ext cx="3212870" cy="640135"/>
          </a:xfrm>
          <a:prstGeom prst="rect">
            <a:avLst/>
          </a:prstGeom>
          <a:noFill/>
          <a:ln>
            <a:noFill/>
          </a:ln>
        </p:spPr>
      </p:pic>
      <p:sp>
        <p:nvSpPr>
          <p:cNvPr id="617" name="Google Shape;617;p66"/>
          <p:cNvSpPr/>
          <p:nvPr/>
        </p:nvSpPr>
        <p:spPr>
          <a:xfrm>
            <a:off x="244699" y="1514319"/>
            <a:ext cx="11797048"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36699"/>
                </a:solidFill>
                <a:latin typeface="Arial"/>
                <a:ea typeface="Arial"/>
                <a:cs typeface="Arial"/>
                <a:sym typeface="Arial"/>
              </a:rPr>
              <a:t>Boot Loader:</a:t>
            </a:r>
            <a:endParaRPr/>
          </a:p>
          <a:p>
            <a:pPr indent="0" lvl="0" marL="0" marR="0" rtl="0" algn="l">
              <a:spcBef>
                <a:spcPts val="0"/>
              </a:spcBef>
              <a:spcAft>
                <a:spcPts val="0"/>
              </a:spcAft>
              <a:buNone/>
            </a:pPr>
            <a:r>
              <a:t/>
            </a:r>
            <a:endParaRPr sz="1800">
              <a:solidFill>
                <a:srgbClr val="336699"/>
              </a:solidFill>
              <a:latin typeface="Arial"/>
              <a:ea typeface="Arial"/>
              <a:cs typeface="Arial"/>
              <a:sym typeface="Arial"/>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 boot loader termed from 1st stage loader and loads itself into RAM. All this go on in milliseconds.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 default stage 2 boot loader is a GRUB (Grand Unified Boot Loader) or LILO (Linux Loader)</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Once GRUB is loaded into RAM, then it’s search for the location of Kernel.</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GRUB will scrutinize the map file to find the kernel image, that is located under (/boot) and load it.</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GRUB loads the kernel (vmlinuz-version) from /boot partition</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Stage :1   </a:t>
            </a:r>
            <a:r>
              <a:rPr lang="en-IN" sz="1800">
                <a:solidFill>
                  <a:srgbClr val="000000"/>
                </a:solidFill>
                <a:latin typeface="Calibri"/>
                <a:ea typeface="Calibri"/>
                <a:cs typeface="Calibri"/>
                <a:sym typeface="Calibri"/>
              </a:rPr>
              <a:t>GRUB organize RAMDISK for initrd —&gt; (RAMDISK is reserved space from RAM). In addition, it drives initrd into RAM to ready the kernel for loading itself into memory and depended modules so that it can leave the system to “init” process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In, Linux most of the drivers are pre-built as modules, these would be initial ram drive (initrd.img) where it can keep all the information of additional modules. So, when the kernel boots, it creates ramdrive, loads the initrd.img and its depended modules.</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Stage :2</a:t>
            </a:r>
            <a:r>
              <a:rPr lang="en-IN" sz="1800">
                <a:solidFill>
                  <a:srgbClr val="000000"/>
                </a:solidFill>
                <a:latin typeface="Calibri"/>
                <a:ea typeface="Calibri"/>
                <a:cs typeface="Calibri"/>
                <a:sym typeface="Calibri"/>
              </a:rPr>
              <a:t>LILO needed to indicate MBR in order to locate operating systems on the hard drive. Any modifications done to /etc/lilo.conf, that must be updated in MBR, but in GRUB‘s case no need to update, it reads directly from the file /boot/grub/grub.conf.</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After making changes in /etc/lilo.conf, we’ll have to update the MBR manually</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Stage :3 </a:t>
            </a:r>
            <a:r>
              <a:rPr lang="en-IN" sz="1800">
                <a:solidFill>
                  <a:srgbClr val="000000"/>
                </a:solidFill>
                <a:latin typeface="Calibri"/>
                <a:ea typeface="Calibri"/>
                <a:cs typeface="Calibri"/>
                <a:sym typeface="Calibri"/>
              </a:rPr>
              <a:t>The /initrd directory should not be removed it is a temporary place holder for kernel to have quick access to the modules that it needs to start the system modules include device drivers.</a:t>
            </a:r>
            <a:endParaRPr b="1" sz="1800">
              <a:solidFill>
                <a:srgbClr val="00000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67"/>
          <p:cNvPicPr preferRelativeResize="0"/>
          <p:nvPr/>
        </p:nvPicPr>
        <p:blipFill rotWithShape="1">
          <a:blip r:embed="rId3">
            <a:alphaModFix/>
          </a:blip>
          <a:srcRect b="0" l="0" r="0" t="0"/>
          <a:stretch/>
        </p:blipFill>
        <p:spPr>
          <a:xfrm>
            <a:off x="2580055" y="-284386"/>
            <a:ext cx="7212193" cy="1450974"/>
          </a:xfrm>
          <a:prstGeom prst="rect">
            <a:avLst/>
          </a:prstGeom>
          <a:noFill/>
          <a:ln>
            <a:noFill/>
          </a:ln>
        </p:spPr>
      </p:pic>
      <p:pic>
        <p:nvPicPr>
          <p:cNvPr id="623" name="Google Shape;623;p67"/>
          <p:cNvPicPr preferRelativeResize="0"/>
          <p:nvPr/>
        </p:nvPicPr>
        <p:blipFill rotWithShape="1">
          <a:blip r:embed="rId4">
            <a:alphaModFix/>
          </a:blip>
          <a:srcRect b="0" l="0" r="0" t="0"/>
          <a:stretch/>
        </p:blipFill>
        <p:spPr>
          <a:xfrm>
            <a:off x="4369996" y="713462"/>
            <a:ext cx="3426249" cy="640135"/>
          </a:xfrm>
          <a:prstGeom prst="rect">
            <a:avLst/>
          </a:prstGeom>
          <a:noFill/>
          <a:ln>
            <a:noFill/>
          </a:ln>
        </p:spPr>
      </p:pic>
      <p:pic>
        <p:nvPicPr>
          <p:cNvPr id="624" name="Google Shape;624;p67"/>
          <p:cNvPicPr preferRelativeResize="0"/>
          <p:nvPr/>
        </p:nvPicPr>
        <p:blipFill rotWithShape="1">
          <a:blip r:embed="rId5">
            <a:alphaModFix/>
          </a:blip>
          <a:srcRect b="0" l="0" r="0" t="0"/>
          <a:stretch/>
        </p:blipFill>
        <p:spPr>
          <a:xfrm>
            <a:off x="358480" y="1263137"/>
            <a:ext cx="4011516" cy="493819"/>
          </a:xfrm>
          <a:prstGeom prst="rect">
            <a:avLst/>
          </a:prstGeom>
          <a:noFill/>
          <a:ln>
            <a:noFill/>
          </a:ln>
        </p:spPr>
      </p:pic>
      <p:sp>
        <p:nvSpPr>
          <p:cNvPr id="625" name="Google Shape;625;p67"/>
          <p:cNvSpPr/>
          <p:nvPr/>
        </p:nvSpPr>
        <p:spPr>
          <a:xfrm>
            <a:off x="358480" y="1853505"/>
            <a:ext cx="11168112" cy="4801314"/>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272727"/>
              </a:buClr>
              <a:buSzPts val="1800"/>
              <a:buFont typeface="Calibri"/>
              <a:buAutoNum type="arabicPeriod"/>
            </a:pPr>
            <a:r>
              <a:rPr lang="en-IN" sz="1800">
                <a:solidFill>
                  <a:srgbClr val="272727"/>
                </a:solidFill>
                <a:latin typeface="Arial"/>
                <a:ea typeface="Arial"/>
                <a:cs typeface="Arial"/>
                <a:sym typeface="Arial"/>
              </a:rPr>
              <a:t>initialize </a:t>
            </a:r>
            <a:r>
              <a:rPr lang="en-IN" sz="1800">
                <a:solidFill>
                  <a:srgbClr val="333333"/>
                </a:solidFill>
                <a:latin typeface="Arial"/>
                <a:ea typeface="Arial"/>
                <a:cs typeface="Arial"/>
                <a:sym typeface="Arial"/>
              </a:rPr>
              <a:t>CPU</a:t>
            </a:r>
            <a:r>
              <a:rPr lang="en-IN" sz="1800">
                <a:solidFill>
                  <a:srgbClr val="272727"/>
                </a:solidFill>
                <a:latin typeface="Arial"/>
                <a:ea typeface="Arial"/>
                <a:cs typeface="Arial"/>
                <a:sym typeface="Arial"/>
              </a:rPr>
              <a:t> components, eg, </a:t>
            </a:r>
            <a:r>
              <a:rPr lang="en-IN" sz="1800">
                <a:solidFill>
                  <a:srgbClr val="333333"/>
                </a:solidFill>
                <a:latin typeface="Arial"/>
                <a:ea typeface="Arial"/>
                <a:cs typeface="Arial"/>
                <a:sym typeface="Arial"/>
              </a:rPr>
              <a:t>MMU</a:t>
            </a:r>
            <a:endParaRPr sz="1800">
              <a:solidFill>
                <a:srgbClr val="272727"/>
              </a:solidFill>
              <a:latin typeface="Arial"/>
              <a:ea typeface="Arial"/>
              <a:cs typeface="Arial"/>
              <a:sym typeface="Arial"/>
            </a:endParaRPr>
          </a:p>
          <a:p>
            <a:pPr indent="-114300" lvl="0" marL="0" marR="0" rtl="0" algn="l">
              <a:spcBef>
                <a:spcPts val="0"/>
              </a:spcBef>
              <a:spcAft>
                <a:spcPts val="0"/>
              </a:spcAft>
              <a:buClr>
                <a:srgbClr val="272727"/>
              </a:buClr>
              <a:buSzPts val="1800"/>
              <a:buFont typeface="Calibri"/>
              <a:buAutoNum type="arabicPeriod"/>
            </a:pPr>
            <a:r>
              <a:rPr lang="en-IN" sz="1800">
                <a:solidFill>
                  <a:srgbClr val="272727"/>
                </a:solidFill>
                <a:latin typeface="Arial"/>
                <a:ea typeface="Arial"/>
                <a:cs typeface="Arial"/>
                <a:sym typeface="Arial"/>
              </a:rPr>
              <a:t>initialize the scheduler (</a:t>
            </a:r>
            <a:r>
              <a:rPr lang="en-IN" sz="1800">
                <a:solidFill>
                  <a:srgbClr val="333333"/>
                </a:solidFill>
                <a:latin typeface="Arial"/>
                <a:ea typeface="Arial"/>
                <a:cs typeface="Arial"/>
                <a:sym typeface="Arial"/>
              </a:rPr>
              <a:t>PID</a:t>
            </a:r>
            <a:r>
              <a:rPr lang="en-IN" sz="1800">
                <a:solidFill>
                  <a:srgbClr val="272727"/>
                </a:solidFill>
                <a:latin typeface="Arial"/>
                <a:ea typeface="Arial"/>
                <a:cs typeface="Arial"/>
                <a:sym typeface="Arial"/>
              </a:rPr>
              <a:t> 0)</a:t>
            </a:r>
            <a:endParaRPr/>
          </a:p>
          <a:p>
            <a:pPr indent="-114300" lvl="0" marL="0" marR="0" rtl="0" algn="l">
              <a:spcBef>
                <a:spcPts val="0"/>
              </a:spcBef>
              <a:spcAft>
                <a:spcPts val="0"/>
              </a:spcAft>
              <a:buClr>
                <a:srgbClr val="272727"/>
              </a:buClr>
              <a:buSzPts val="1800"/>
              <a:buFont typeface="Calibri"/>
              <a:buAutoNum type="arabicPeriod"/>
            </a:pPr>
            <a:r>
              <a:rPr lang="en-IN" sz="1800">
                <a:solidFill>
                  <a:srgbClr val="272727"/>
                </a:solidFill>
                <a:latin typeface="Arial"/>
                <a:ea typeface="Arial"/>
                <a:cs typeface="Arial"/>
                <a:sym typeface="Arial"/>
              </a:rPr>
              <a:t>mount the root filesystem in rw mode</a:t>
            </a:r>
            <a:endParaRPr/>
          </a:p>
          <a:p>
            <a:pPr indent="-114300" lvl="0" marL="0" marR="0" rtl="0" algn="l">
              <a:spcBef>
                <a:spcPts val="0"/>
              </a:spcBef>
              <a:spcAft>
                <a:spcPts val="0"/>
              </a:spcAft>
              <a:buClr>
                <a:srgbClr val="272727"/>
              </a:buClr>
              <a:buSzPts val="1800"/>
              <a:buFont typeface="Calibri"/>
              <a:buAutoNum type="arabicPeriod"/>
            </a:pPr>
            <a:r>
              <a:rPr lang="en-IN" sz="1800">
                <a:solidFill>
                  <a:srgbClr val="272727"/>
                </a:solidFill>
                <a:latin typeface="Arial"/>
                <a:ea typeface="Arial"/>
                <a:cs typeface="Arial"/>
                <a:sym typeface="Arial"/>
              </a:rPr>
              <a:t>fork off the init process (</a:t>
            </a:r>
            <a:r>
              <a:rPr lang="en-IN" sz="1800">
                <a:solidFill>
                  <a:srgbClr val="333333"/>
                </a:solidFill>
                <a:latin typeface="Arial"/>
                <a:ea typeface="Arial"/>
                <a:cs typeface="Arial"/>
                <a:sym typeface="Arial"/>
              </a:rPr>
              <a:t>PID</a:t>
            </a:r>
            <a:r>
              <a:rPr lang="en-IN" sz="1800">
                <a:solidFill>
                  <a:srgbClr val="272727"/>
                </a:solidFill>
                <a:latin typeface="Arial"/>
                <a:ea typeface="Arial"/>
                <a:cs typeface="Arial"/>
                <a:sym typeface="Arial"/>
              </a:rPr>
              <a:t> 1)</a:t>
            </a:r>
            <a:endParaRPr/>
          </a:p>
          <a:p>
            <a:pPr indent="0" lvl="0" marL="0" marR="0" rtl="0" algn="l">
              <a:spcBef>
                <a:spcPts val="0"/>
              </a:spcBef>
              <a:spcAft>
                <a:spcPts val="0"/>
              </a:spcAft>
              <a:buNone/>
            </a:pPr>
            <a:r>
              <a:rPr lang="en-IN" sz="1800">
                <a:solidFill>
                  <a:srgbClr val="272727"/>
                </a:solidFill>
                <a:latin typeface="Arial"/>
                <a:ea typeface="Arial"/>
                <a:cs typeface="Arial"/>
                <a:sym typeface="Arial"/>
              </a:rPr>
              <a:t>In essence, kernel initialization does two things:</a:t>
            </a:r>
            <a:endParaRPr/>
          </a:p>
          <a:p>
            <a:pPr indent="-114300" lvl="0" marL="0" marR="0" rtl="0" algn="l">
              <a:spcBef>
                <a:spcPts val="0"/>
              </a:spcBef>
              <a:spcAft>
                <a:spcPts val="0"/>
              </a:spcAft>
              <a:buClr>
                <a:srgbClr val="272727"/>
              </a:buClr>
              <a:buSzPts val="1800"/>
              <a:buFont typeface="Calibri"/>
              <a:buAutoNum type="arabicPeriod"/>
            </a:pPr>
            <a:r>
              <a:rPr lang="en-IN" sz="1800">
                <a:solidFill>
                  <a:srgbClr val="272727"/>
                </a:solidFill>
                <a:latin typeface="Arial"/>
                <a:ea typeface="Arial"/>
                <a:cs typeface="Arial"/>
                <a:sym typeface="Arial"/>
              </a:rPr>
              <a:t>Start the core system of shared resource managers (</a:t>
            </a:r>
            <a:r>
              <a:rPr lang="en-IN" sz="1800">
                <a:solidFill>
                  <a:srgbClr val="333333"/>
                </a:solidFill>
                <a:latin typeface="Arial"/>
                <a:ea typeface="Arial"/>
                <a:cs typeface="Arial"/>
                <a:sym typeface="Arial"/>
              </a:rPr>
              <a:t>RAM</a:t>
            </a:r>
            <a:r>
              <a:rPr lang="en-IN" sz="1800">
                <a:solidFill>
                  <a:srgbClr val="272727"/>
                </a:solidFill>
                <a:latin typeface="Arial"/>
                <a:ea typeface="Arial"/>
                <a:cs typeface="Arial"/>
                <a:sym typeface="Arial"/>
              </a:rPr>
              <a:t>, processor and mass storage).</a:t>
            </a:r>
            <a:endParaRPr/>
          </a:p>
          <a:p>
            <a:pPr indent="-114300" lvl="0" marL="0" marR="0" rtl="0" algn="l">
              <a:spcBef>
                <a:spcPts val="0"/>
              </a:spcBef>
              <a:spcAft>
                <a:spcPts val="0"/>
              </a:spcAft>
              <a:buClr>
                <a:srgbClr val="272727"/>
              </a:buClr>
              <a:buSzPts val="1800"/>
              <a:buFont typeface="Calibri"/>
              <a:buAutoNum type="arabicPeriod"/>
            </a:pPr>
            <a:r>
              <a:rPr lang="en-IN" sz="1800">
                <a:solidFill>
                  <a:srgbClr val="272727"/>
                </a:solidFill>
                <a:latin typeface="Arial"/>
                <a:ea typeface="Arial"/>
                <a:cs typeface="Arial"/>
                <a:sym typeface="Arial"/>
              </a:rPr>
              <a:t>Starts a single process, </a:t>
            </a:r>
            <a:r>
              <a:rPr lang="en-IN" sz="1800">
                <a:solidFill>
                  <a:srgbClr val="333333"/>
                </a:solidFill>
                <a:latin typeface="Arial"/>
                <a:ea typeface="Arial"/>
                <a:cs typeface="Arial"/>
                <a:sym typeface="Arial"/>
              </a:rPr>
              <a:t>/sbin/init</a:t>
            </a:r>
            <a:r>
              <a:rPr lang="en-IN" sz="1800">
                <a:solidFill>
                  <a:srgbClr val="272727"/>
                </a:solidFill>
                <a:latin typeface="Arial"/>
                <a:ea typeface="Arial"/>
                <a:cs typeface="Arial"/>
                <a:sym typeface="Arial"/>
              </a:rPr>
              <a:t>.</a:t>
            </a:r>
            <a:endParaRPr/>
          </a:p>
          <a:p>
            <a:pPr indent="0" lvl="0" marL="0" marR="0" rtl="0" algn="l">
              <a:spcBef>
                <a:spcPts val="0"/>
              </a:spcBef>
              <a:spcAft>
                <a:spcPts val="0"/>
              </a:spcAft>
              <a:buNone/>
            </a:pPr>
            <a:r>
              <a:rPr lang="en-IN" sz="1800">
                <a:solidFill>
                  <a:srgbClr val="272727"/>
                </a:solidFill>
                <a:latin typeface="Arial"/>
                <a:ea typeface="Arial"/>
                <a:cs typeface="Arial"/>
                <a:sym typeface="Arial"/>
              </a:rPr>
              <a:t>Init process </a:t>
            </a:r>
            <a:r>
              <a:rPr lang="en-IN" sz="1800">
                <a:solidFill>
                  <a:srgbClr val="333333"/>
                </a:solidFill>
                <a:latin typeface="Arial"/>
                <a:ea typeface="Arial"/>
                <a:cs typeface="Arial"/>
                <a:sym typeface="Arial"/>
              </a:rPr>
              <a:t>(sbin/init</a:t>
            </a:r>
            <a:r>
              <a:rPr lang="en-IN" sz="1800">
                <a:solidFill>
                  <a:srgbClr val="272727"/>
                </a:solidFill>
                <a:latin typeface="Arial"/>
                <a:ea typeface="Arial"/>
                <a:cs typeface="Arial"/>
                <a:sym typeface="Arial"/>
              </a:rPr>
              <a:t>) is the very fist process which loads all the various daemons and mounts all the partitions which are listed under </a:t>
            </a:r>
            <a:r>
              <a:rPr lang="en-IN" sz="1800">
                <a:solidFill>
                  <a:srgbClr val="333333"/>
                </a:solidFill>
                <a:latin typeface="Arial"/>
                <a:ea typeface="Arial"/>
                <a:cs typeface="Arial"/>
                <a:sym typeface="Arial"/>
              </a:rPr>
              <a:t>/etc/fstab.</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 /sbin/init reads /etc/inittab file</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Set default runlevel ( the telinit command allows administrators to tell the init process to change its current runlevel)</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Calls /etc/rc.d/rc.sysinit and /etc/rc.d/rc x (where ‘x‘ is a runlevel)</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In /etc/rc.d/rc5.d directory files starting with letter K –&gt; kill scripts and files starting with letter S –&gt; Startup scripts.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Start up the tty processes and xdm ( X display manager)</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Starts User’s login screen</a:t>
            </a:r>
            <a:endParaRPr/>
          </a:p>
          <a:p>
            <a:pPr indent="0" lvl="0" marL="0" marR="0" rtl="0" algn="l">
              <a:spcBef>
                <a:spcPts val="0"/>
              </a:spcBef>
              <a:spcAft>
                <a:spcPts val="0"/>
              </a:spcAft>
              <a:buNone/>
            </a:pPr>
            <a:r>
              <a:t/>
            </a:r>
            <a:endParaRPr sz="1800">
              <a:solidFill>
                <a:srgbClr val="333333"/>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68"/>
          <p:cNvPicPr preferRelativeResize="0"/>
          <p:nvPr/>
        </p:nvPicPr>
        <p:blipFill rotWithShape="1">
          <a:blip r:embed="rId3">
            <a:alphaModFix/>
          </a:blip>
          <a:srcRect b="0" l="0" r="0" t="0"/>
          <a:stretch/>
        </p:blipFill>
        <p:spPr>
          <a:xfrm>
            <a:off x="2041504" y="-323022"/>
            <a:ext cx="8212024" cy="1450974"/>
          </a:xfrm>
          <a:prstGeom prst="rect">
            <a:avLst/>
          </a:prstGeom>
          <a:noFill/>
          <a:ln>
            <a:noFill/>
          </a:ln>
        </p:spPr>
      </p:pic>
      <p:pic>
        <p:nvPicPr>
          <p:cNvPr id="631" name="Google Shape;631;p68"/>
          <p:cNvPicPr preferRelativeResize="0"/>
          <p:nvPr/>
        </p:nvPicPr>
        <p:blipFill rotWithShape="1">
          <a:blip r:embed="rId4">
            <a:alphaModFix/>
          </a:blip>
          <a:srcRect b="0" l="0" r="0" t="0"/>
          <a:stretch/>
        </p:blipFill>
        <p:spPr>
          <a:xfrm>
            <a:off x="4672766" y="597552"/>
            <a:ext cx="2743438" cy="640135"/>
          </a:xfrm>
          <a:prstGeom prst="rect">
            <a:avLst/>
          </a:prstGeom>
          <a:noFill/>
          <a:ln>
            <a:noFill/>
          </a:ln>
        </p:spPr>
      </p:pic>
      <p:sp>
        <p:nvSpPr>
          <p:cNvPr id="632" name="Google Shape;632;p68"/>
          <p:cNvSpPr/>
          <p:nvPr/>
        </p:nvSpPr>
        <p:spPr>
          <a:xfrm>
            <a:off x="259724" y="1501439"/>
            <a:ext cx="11775583" cy="507831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E2E2E"/>
              </a:buClr>
              <a:buSzPts val="1800"/>
              <a:buFont typeface="Arial"/>
              <a:buAutoNum type="arabicPeriod"/>
            </a:pPr>
            <a:r>
              <a:rPr b="1" lang="en-IN" sz="1800">
                <a:solidFill>
                  <a:srgbClr val="2E2E2E"/>
                </a:solidFill>
                <a:latin typeface="Arial"/>
                <a:ea typeface="Arial"/>
                <a:cs typeface="Arial"/>
                <a:sym typeface="Arial"/>
              </a:rPr>
              <a:t>Power up / reboot:</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 first step is to power up or reboot the system and edit the grub2 parameters. Timing here is critical. You must press ‘e’ before the menu times out and boots normally.</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2. Linux16 </a:t>
            </a:r>
            <a:r>
              <a:rPr lang="en-IN" sz="1800">
                <a:solidFill>
                  <a:srgbClr val="000000"/>
                </a:solidFill>
                <a:latin typeface="Calibri"/>
                <a:ea typeface="Calibri"/>
                <a:cs typeface="Calibri"/>
                <a:sym typeface="Calibri"/>
              </a:rPr>
              <a:t>Look for a line that mentions </a:t>
            </a:r>
            <a:r>
              <a:rPr b="1" lang="en-IN" sz="1800" u="sng">
                <a:solidFill>
                  <a:srgbClr val="000000"/>
                </a:solidFill>
                <a:latin typeface="Calibri"/>
                <a:ea typeface="Calibri"/>
                <a:cs typeface="Calibri"/>
                <a:sym typeface="Calibri"/>
              </a:rPr>
              <a:t>linux16</a:t>
            </a:r>
            <a:r>
              <a:rPr lang="en-IN" sz="1800">
                <a:solidFill>
                  <a:srgbClr val="000000"/>
                </a:solidFill>
                <a:latin typeface="Calibri"/>
                <a:ea typeface="Calibri"/>
                <a:cs typeface="Calibri"/>
                <a:sym typeface="Calibri"/>
              </a:rPr>
              <a:t> (or </a:t>
            </a:r>
            <a:r>
              <a:rPr b="1" lang="en-IN" sz="1800" u="sng">
                <a:solidFill>
                  <a:srgbClr val="000000"/>
                </a:solidFill>
                <a:latin typeface="Calibri"/>
                <a:ea typeface="Calibri"/>
                <a:cs typeface="Calibri"/>
                <a:sym typeface="Calibri"/>
              </a:rPr>
              <a:t>linuxefi</a:t>
            </a:r>
            <a:r>
              <a:rPr lang="en-IN" sz="1800">
                <a:solidFill>
                  <a:srgbClr val="000000"/>
                </a:solidFill>
                <a:latin typeface="Calibri"/>
                <a:ea typeface="Calibri"/>
                <a:cs typeface="Calibri"/>
                <a:sym typeface="Calibri"/>
              </a:rPr>
              <a:t> if you are using UEFI bios). You may need to use the arrow keys to scroll down.  At the end of the linux16 or linuxefi line, find and replace the </a:t>
            </a:r>
            <a:r>
              <a:rPr b="1" lang="en-IN" sz="1800" u="sng">
                <a:solidFill>
                  <a:srgbClr val="000000"/>
                </a:solidFill>
                <a:latin typeface="Calibri"/>
                <a:ea typeface="Calibri"/>
                <a:cs typeface="Calibri"/>
                <a:sym typeface="Calibri"/>
              </a:rPr>
              <a:t>rhgb</a:t>
            </a:r>
            <a:r>
              <a:rPr lang="en-IN" sz="1800">
                <a:solidFill>
                  <a:srgbClr val="000000"/>
                </a:solidFill>
                <a:latin typeface="Calibri"/>
                <a:ea typeface="Calibri"/>
                <a:cs typeface="Calibri"/>
                <a:sym typeface="Calibri"/>
              </a:rPr>
              <a:t> </a:t>
            </a:r>
            <a:r>
              <a:rPr b="1" lang="en-IN" sz="1800" u="sng">
                <a:solidFill>
                  <a:srgbClr val="000000"/>
                </a:solidFill>
                <a:latin typeface="Calibri"/>
                <a:ea typeface="Calibri"/>
                <a:cs typeface="Calibri"/>
                <a:sym typeface="Calibri"/>
              </a:rPr>
              <a:t>quiet</a:t>
            </a:r>
            <a:r>
              <a:rPr lang="en-IN" sz="1800">
                <a:solidFill>
                  <a:srgbClr val="000000"/>
                </a:solidFill>
                <a:latin typeface="Calibri"/>
                <a:ea typeface="Calibri"/>
                <a:cs typeface="Calibri"/>
                <a:sym typeface="Calibri"/>
              </a:rPr>
              <a:t> parameters with </a:t>
            </a:r>
            <a:r>
              <a:rPr b="1" lang="en-IN" sz="1800" u="sng">
                <a:solidFill>
                  <a:srgbClr val="000000"/>
                </a:solidFill>
                <a:latin typeface="Calibri"/>
                <a:ea typeface="Calibri"/>
                <a:cs typeface="Calibri"/>
                <a:sym typeface="Calibri"/>
              </a:rPr>
              <a:t>rd.break</a:t>
            </a:r>
            <a:r>
              <a:rPr lang="en-IN" sz="1800">
                <a:solidFill>
                  <a:srgbClr val="000000"/>
                </a:solidFill>
                <a:latin typeface="Calibri"/>
                <a:ea typeface="Calibri"/>
                <a:cs typeface="Calibri"/>
                <a:sym typeface="Calibri"/>
              </a:rPr>
              <a:t> </a:t>
            </a:r>
            <a:r>
              <a:rPr b="1" lang="en-IN" sz="1800" u="sng">
                <a:solidFill>
                  <a:srgbClr val="000000"/>
                </a:solidFill>
                <a:latin typeface="Calibri"/>
                <a:ea typeface="Calibri"/>
                <a:cs typeface="Calibri"/>
                <a:sym typeface="Calibri"/>
              </a:rPr>
              <a:t>enforcing=0</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3. Start boot process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Once you have edited the parameters accordingly, hit CTRL-X to start the boot process with the new parameters. The system should boot into the root system.</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4. Remount as read/write</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Enter the following command to remount the sysroot filesystem as read/write: #</a:t>
            </a:r>
            <a:r>
              <a:rPr b="1" lang="en-IN" sz="1800">
                <a:solidFill>
                  <a:srgbClr val="000000"/>
                </a:solidFill>
                <a:latin typeface="Calibri"/>
                <a:ea typeface="Calibri"/>
                <a:cs typeface="Calibri"/>
                <a:sym typeface="Calibri"/>
              </a:rPr>
              <a:t>mount -o remount,rw /sysroot</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5. chroot into sysroot</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Now we chroot into the sysroot, using the following command: #</a:t>
            </a:r>
            <a:r>
              <a:rPr b="1" lang="en-IN" sz="1800">
                <a:solidFill>
                  <a:srgbClr val="000000"/>
                </a:solidFill>
                <a:latin typeface="Calibri"/>
                <a:ea typeface="Calibri"/>
                <a:cs typeface="Calibri"/>
                <a:sym typeface="Calibri"/>
              </a:rPr>
              <a:t>chroot /sysroot</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6. Change the password</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We can use the </a:t>
            </a:r>
            <a:r>
              <a:rPr b="1" lang="en-IN" sz="1800">
                <a:solidFill>
                  <a:srgbClr val="000000"/>
                </a:solidFill>
                <a:latin typeface="Calibri"/>
                <a:ea typeface="Calibri"/>
                <a:cs typeface="Calibri"/>
                <a:sym typeface="Calibri"/>
              </a:rPr>
              <a:t>passwd</a:t>
            </a:r>
            <a:r>
              <a:rPr lang="en-IN" sz="1800">
                <a:solidFill>
                  <a:srgbClr val="000000"/>
                </a:solidFill>
                <a:latin typeface="Calibri"/>
                <a:ea typeface="Calibri"/>
                <a:cs typeface="Calibri"/>
                <a:sym typeface="Calibri"/>
              </a:rPr>
              <a:t> command to change the root password. </a:t>
            </a:r>
            <a:r>
              <a:rPr b="1" lang="en-IN" sz="1800">
                <a:solidFill>
                  <a:srgbClr val="000000"/>
                </a:solidFill>
                <a:latin typeface="Calibri"/>
                <a:ea typeface="Calibri"/>
                <a:cs typeface="Calibri"/>
                <a:sym typeface="Calibri"/>
              </a:rPr>
              <a:t># passwd root</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7.</a:t>
            </a:r>
            <a:r>
              <a:rPr lang="en-IN" sz="1800">
                <a:solidFill>
                  <a:srgbClr val="000000"/>
                </a:solidFill>
                <a:latin typeface="Calibri"/>
                <a:ea typeface="Calibri"/>
                <a:cs typeface="Calibri"/>
                <a:sym typeface="Calibri"/>
              </a:rPr>
              <a:t>This step is ommited you will not be able to login with your new root password. </a:t>
            </a:r>
            <a:r>
              <a:rPr b="1" lang="en-IN" sz="1800">
                <a:solidFill>
                  <a:srgbClr val="000000"/>
                </a:solidFill>
                <a:latin typeface="Calibri"/>
                <a:ea typeface="Calibri"/>
                <a:cs typeface="Calibri"/>
                <a:sym typeface="Calibri"/>
              </a:rPr>
              <a:t># touch /.autorelabel</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8.</a:t>
            </a:r>
            <a:r>
              <a:rPr lang="en-IN" sz="1800">
                <a:solidFill>
                  <a:srgbClr val="000000"/>
                </a:solidFill>
                <a:latin typeface="Calibri"/>
                <a:ea typeface="Calibri"/>
                <a:cs typeface="Calibri"/>
                <a:sym typeface="Calibri"/>
              </a:rPr>
              <a:t> The final step  </a:t>
            </a:r>
            <a:r>
              <a:rPr b="1" lang="en-IN" sz="1800">
                <a:solidFill>
                  <a:srgbClr val="000000"/>
                </a:solidFill>
                <a:latin typeface="Calibri"/>
                <a:ea typeface="Calibri"/>
                <a:cs typeface="Calibri"/>
                <a:sym typeface="Calibri"/>
              </a:rPr>
              <a:t>#exit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838200" y="365125"/>
            <a:ext cx="10515600" cy="69094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step-4</a:t>
            </a:r>
            <a:endParaRPr/>
          </a:p>
        </p:txBody>
      </p:sp>
      <p:pic>
        <p:nvPicPr>
          <p:cNvPr id="132" name="Google Shape;132;p6"/>
          <p:cNvPicPr preferRelativeResize="0"/>
          <p:nvPr/>
        </p:nvPicPr>
        <p:blipFill rotWithShape="1">
          <a:blip r:embed="rId3">
            <a:alphaModFix/>
          </a:blip>
          <a:srcRect b="0" l="0" r="0" t="0"/>
          <a:stretch/>
        </p:blipFill>
        <p:spPr>
          <a:xfrm>
            <a:off x="1133341" y="2150772"/>
            <a:ext cx="10612191" cy="4707228"/>
          </a:xfrm>
          <a:prstGeom prst="rect">
            <a:avLst/>
          </a:prstGeom>
          <a:noFill/>
          <a:ln>
            <a:noFill/>
          </a:ln>
        </p:spPr>
      </p:pic>
      <p:sp>
        <p:nvSpPr>
          <p:cNvPr id="133" name="Google Shape;133;p6"/>
          <p:cNvSpPr/>
          <p:nvPr/>
        </p:nvSpPr>
        <p:spPr>
          <a:xfrm>
            <a:off x="613892" y="1079232"/>
            <a:ext cx="1133770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When the installer gets on </a:t>
            </a:r>
            <a:r>
              <a:rPr lang="en-IN" sz="1800">
                <a:solidFill>
                  <a:srgbClr val="333333"/>
                </a:solidFill>
                <a:latin typeface="Arial"/>
                <a:ea typeface="Arial"/>
                <a:cs typeface="Arial"/>
                <a:sym typeface="Arial"/>
              </a:rPr>
              <a:t>Installation Summary</a:t>
            </a:r>
            <a:r>
              <a:rPr lang="en-IN" sz="1800">
                <a:solidFill>
                  <a:srgbClr val="272727"/>
                </a:solidFill>
                <a:latin typeface="Arial"/>
                <a:ea typeface="Arial"/>
                <a:cs typeface="Arial"/>
                <a:sym typeface="Arial"/>
              </a:rPr>
              <a:t> it’s time to customize the installation process. First click on </a:t>
            </a:r>
            <a:r>
              <a:rPr lang="en-IN" sz="1800">
                <a:solidFill>
                  <a:srgbClr val="333333"/>
                </a:solidFill>
                <a:latin typeface="Arial"/>
                <a:ea typeface="Arial"/>
                <a:cs typeface="Arial"/>
                <a:sym typeface="Arial"/>
              </a:rPr>
              <a:t>Date &amp; Time</a:t>
            </a:r>
            <a:r>
              <a:rPr lang="en-IN" sz="1800">
                <a:solidFill>
                  <a:srgbClr val="272727"/>
                </a:solidFill>
                <a:latin typeface="Arial"/>
                <a:ea typeface="Arial"/>
                <a:cs typeface="Arial"/>
                <a:sym typeface="Arial"/>
              </a:rPr>
              <a:t>, choose your system location from the provided map and hit on </a:t>
            </a:r>
            <a:r>
              <a:rPr lang="en-IN" sz="1800">
                <a:solidFill>
                  <a:srgbClr val="333333"/>
                </a:solidFill>
                <a:latin typeface="Arial"/>
                <a:ea typeface="Arial"/>
                <a:cs typeface="Arial"/>
                <a:sym typeface="Arial"/>
              </a:rPr>
              <a:t>Done</a:t>
            </a:r>
            <a:r>
              <a:rPr lang="en-IN" sz="1800">
                <a:solidFill>
                  <a:srgbClr val="272727"/>
                </a:solidFill>
                <a:latin typeface="Arial"/>
                <a:ea typeface="Arial"/>
                <a:cs typeface="Arial"/>
                <a:sym typeface="Arial"/>
              </a:rPr>
              <a:t> to apply configuration.</a:t>
            </a:r>
            <a:endParaRPr sz="18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69"/>
          <p:cNvPicPr preferRelativeResize="0"/>
          <p:nvPr/>
        </p:nvPicPr>
        <p:blipFill rotWithShape="1">
          <a:blip r:embed="rId3">
            <a:alphaModFix/>
          </a:blip>
          <a:srcRect b="0" l="0" r="0" t="0"/>
          <a:stretch/>
        </p:blipFill>
        <p:spPr>
          <a:xfrm>
            <a:off x="3602976" y="-258628"/>
            <a:ext cx="5346655" cy="1450974"/>
          </a:xfrm>
          <a:prstGeom prst="rect">
            <a:avLst/>
          </a:prstGeom>
          <a:noFill/>
          <a:ln>
            <a:noFill/>
          </a:ln>
        </p:spPr>
      </p:pic>
      <p:pic>
        <p:nvPicPr>
          <p:cNvPr id="638" name="Google Shape;638;p69"/>
          <p:cNvPicPr preferRelativeResize="0"/>
          <p:nvPr/>
        </p:nvPicPr>
        <p:blipFill rotWithShape="1">
          <a:blip r:embed="rId4">
            <a:alphaModFix/>
          </a:blip>
          <a:srcRect b="0" l="0" r="0" t="0"/>
          <a:stretch/>
        </p:blipFill>
        <p:spPr>
          <a:xfrm>
            <a:off x="5050901" y="700583"/>
            <a:ext cx="2450804" cy="640135"/>
          </a:xfrm>
          <a:prstGeom prst="rect">
            <a:avLst/>
          </a:prstGeom>
          <a:noFill/>
          <a:ln>
            <a:noFill/>
          </a:ln>
        </p:spPr>
      </p:pic>
      <p:sp>
        <p:nvSpPr>
          <p:cNvPr id="639" name="Google Shape;639;p69"/>
          <p:cNvSpPr/>
          <p:nvPr/>
        </p:nvSpPr>
        <p:spPr>
          <a:xfrm>
            <a:off x="180302" y="1192346"/>
            <a:ext cx="12119021"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333333"/>
                </a:solidFill>
                <a:latin typeface="Arial"/>
                <a:ea typeface="Arial"/>
                <a:cs typeface="Arial"/>
                <a:sym typeface="Arial"/>
              </a:rPr>
              <a:t>sudo</a:t>
            </a:r>
            <a:r>
              <a:rPr b="1" lang="en-IN" sz="1800">
                <a:solidFill>
                  <a:srgbClr val="272727"/>
                </a:solidFill>
                <a:latin typeface="Arial"/>
                <a:ea typeface="Arial"/>
                <a:cs typeface="Arial"/>
                <a:sym typeface="Arial"/>
              </a:rPr>
              <a:t>‘ </a:t>
            </a:r>
            <a:r>
              <a:rPr lang="en-IN" sz="1800">
                <a:solidFill>
                  <a:srgbClr val="272727"/>
                </a:solidFill>
                <a:latin typeface="Arial"/>
                <a:ea typeface="Arial"/>
                <a:cs typeface="Arial"/>
                <a:sym typeface="Arial"/>
              </a:rPr>
              <a:t>makes it possible to other system users to  execute system commands without  needing </a:t>
            </a:r>
            <a:r>
              <a:rPr i="1" lang="en-IN" sz="1800">
                <a:solidFill>
                  <a:srgbClr val="333333"/>
                </a:solidFill>
                <a:latin typeface="Arial"/>
                <a:ea typeface="Arial"/>
                <a:cs typeface="Arial"/>
                <a:sym typeface="Arial"/>
              </a:rPr>
              <a:t>root</a:t>
            </a:r>
            <a:r>
              <a:rPr lang="en-IN" sz="1800">
                <a:solidFill>
                  <a:srgbClr val="272727"/>
                </a:solidFill>
                <a:latin typeface="Arial"/>
                <a:ea typeface="Arial"/>
                <a:cs typeface="Arial"/>
                <a:sym typeface="Arial"/>
              </a:rPr>
              <a:t> password.</a:t>
            </a:r>
            <a:endParaRPr/>
          </a:p>
          <a:p>
            <a:pPr indent="0" lvl="0" marL="0" marR="0" rtl="0" algn="l">
              <a:spcBef>
                <a:spcPts val="0"/>
              </a:spcBef>
              <a:spcAft>
                <a:spcPts val="0"/>
              </a:spcAft>
              <a:buNone/>
            </a:pPr>
            <a:r>
              <a:t/>
            </a:r>
            <a:endParaRPr sz="1800">
              <a:solidFill>
                <a:srgbClr val="272727"/>
              </a:solidFill>
              <a:latin typeface="Arial"/>
              <a:ea typeface="Arial"/>
              <a:cs typeface="Arial"/>
              <a:sym typeface="Arial"/>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 sudoers file is a text file that lives at </a:t>
            </a:r>
            <a:r>
              <a:rPr b="1" lang="en-IN" sz="1800">
                <a:solidFill>
                  <a:srgbClr val="000000"/>
                </a:solidFill>
                <a:latin typeface="Calibri"/>
                <a:ea typeface="Calibri"/>
                <a:cs typeface="Calibri"/>
                <a:sym typeface="Calibri"/>
              </a:rPr>
              <a:t>#/etc/sudoers</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 sudo list looks like the below string, by default</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root ALL=  (ALL)    ALL</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For Granting sudo Access to other system users add that users name in that list below root</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root ALL=(ALL) ALL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adam ALL=(ALL) ALL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tom ALL=(ALL) ALL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marks ALL=(ALL) ALL</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For more control, you could add a line like the following, which would only permit the “alexander” user to run apt-get update.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alexander ALL=(ALL) /usr/bin/apt-get update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Put a “%” in front of the user, and it will define a group. The line below would allow every user in the group “admin” to have root-level permissions.</a:t>
            </a:r>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%admin ALL=(ALL) ALL</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All this users  will get all rights of root users without root password but for performing any task will have to use</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Sudo word infront of command e.g.</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a:t>
            </a:r>
            <a:r>
              <a:rPr b="1" lang="en-IN" sz="1800">
                <a:solidFill>
                  <a:srgbClr val="000000"/>
                </a:solidFill>
                <a:latin typeface="Calibri"/>
                <a:ea typeface="Calibri"/>
                <a:cs typeface="Calibri"/>
                <a:sym typeface="Calibri"/>
              </a:rPr>
              <a:t>tom@linux1~)$ sudo  useradd  ram                       ( you can see tom also can create other system users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70"/>
          <p:cNvPicPr preferRelativeResize="0"/>
          <p:nvPr/>
        </p:nvPicPr>
        <p:blipFill rotWithShape="1">
          <a:blip r:embed="rId3">
            <a:alphaModFix/>
          </a:blip>
          <a:srcRect b="0" l="0" r="0" t="0"/>
          <a:stretch/>
        </p:blipFill>
        <p:spPr>
          <a:xfrm>
            <a:off x="4216059" y="-335901"/>
            <a:ext cx="4249280" cy="1450974"/>
          </a:xfrm>
          <a:prstGeom prst="rect">
            <a:avLst/>
          </a:prstGeom>
          <a:noFill/>
          <a:ln>
            <a:noFill/>
          </a:ln>
        </p:spPr>
      </p:pic>
      <p:pic>
        <p:nvPicPr>
          <p:cNvPr id="645" name="Google Shape;645;p70"/>
          <p:cNvPicPr preferRelativeResize="0"/>
          <p:nvPr/>
        </p:nvPicPr>
        <p:blipFill rotWithShape="1">
          <a:blip r:embed="rId4">
            <a:alphaModFix/>
          </a:blip>
          <a:srcRect b="0" l="0" r="0" t="0"/>
          <a:stretch/>
        </p:blipFill>
        <p:spPr>
          <a:xfrm>
            <a:off x="5389640" y="674825"/>
            <a:ext cx="1902117" cy="640135"/>
          </a:xfrm>
          <a:prstGeom prst="rect">
            <a:avLst/>
          </a:prstGeom>
          <a:noFill/>
          <a:ln>
            <a:noFill/>
          </a:ln>
        </p:spPr>
      </p:pic>
      <p:sp>
        <p:nvSpPr>
          <p:cNvPr id="646" name="Google Shape;646;p70"/>
          <p:cNvSpPr/>
          <p:nvPr/>
        </p:nvSpPr>
        <p:spPr>
          <a:xfrm>
            <a:off x="399243" y="1514318"/>
            <a:ext cx="11423561"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333333"/>
                </a:solidFill>
                <a:latin typeface="Arial"/>
                <a:ea typeface="Arial"/>
                <a:cs typeface="Arial"/>
                <a:sym typeface="Arial"/>
              </a:rPr>
              <a:t>RPM</a:t>
            </a:r>
            <a:r>
              <a:rPr b="1" lang="en-IN" sz="1800">
                <a:solidFill>
                  <a:srgbClr val="272727"/>
                </a:solidFill>
                <a:latin typeface="Arial"/>
                <a:ea typeface="Arial"/>
                <a:cs typeface="Arial"/>
                <a:sym typeface="Arial"/>
              </a:rPr>
              <a:t> (</a:t>
            </a:r>
            <a:r>
              <a:rPr b="1" lang="en-IN" sz="1800">
                <a:solidFill>
                  <a:srgbClr val="333333"/>
                </a:solidFill>
                <a:latin typeface="Arial"/>
                <a:ea typeface="Arial"/>
                <a:cs typeface="Arial"/>
                <a:sym typeface="Arial"/>
              </a:rPr>
              <a:t>Red Hat Package Manager</a:t>
            </a:r>
            <a:r>
              <a:rPr b="1" lang="en-IN" sz="1800">
                <a:solidFill>
                  <a:srgbClr val="272727"/>
                </a:solidFill>
                <a:latin typeface="Arial"/>
                <a:ea typeface="Arial"/>
                <a:cs typeface="Arial"/>
                <a:sym typeface="Arial"/>
              </a:rPr>
              <a:t>) </a:t>
            </a:r>
            <a:r>
              <a:rPr lang="en-IN" sz="1800">
                <a:solidFill>
                  <a:srgbClr val="272727"/>
                </a:solidFill>
                <a:latin typeface="Arial"/>
                <a:ea typeface="Arial"/>
                <a:cs typeface="Arial"/>
                <a:sym typeface="Arial"/>
              </a:rPr>
              <a:t>is an default open source and most popular package management utility for </a:t>
            </a:r>
            <a:r>
              <a:rPr lang="en-IN" sz="1800">
                <a:solidFill>
                  <a:srgbClr val="333333"/>
                </a:solidFill>
                <a:latin typeface="Arial"/>
                <a:ea typeface="Arial"/>
                <a:cs typeface="Arial"/>
                <a:sym typeface="Arial"/>
              </a:rPr>
              <a:t>Red Hat</a:t>
            </a:r>
            <a:r>
              <a:rPr lang="en-IN" sz="1800">
                <a:solidFill>
                  <a:srgbClr val="272727"/>
                </a:solidFill>
                <a:latin typeface="Arial"/>
                <a:ea typeface="Arial"/>
                <a:cs typeface="Arial"/>
                <a:sym typeface="Arial"/>
              </a:rPr>
              <a:t> based systems like (</a:t>
            </a:r>
            <a:r>
              <a:rPr lang="en-IN" sz="1800">
                <a:solidFill>
                  <a:srgbClr val="333333"/>
                </a:solidFill>
                <a:latin typeface="Arial"/>
                <a:ea typeface="Arial"/>
                <a:cs typeface="Arial"/>
                <a:sym typeface="Arial"/>
              </a:rPr>
              <a:t>RHEL</a:t>
            </a:r>
            <a:r>
              <a:rPr lang="en-IN" sz="1800">
                <a:solidFill>
                  <a:srgbClr val="272727"/>
                </a:solidFill>
                <a:latin typeface="Arial"/>
                <a:ea typeface="Arial"/>
                <a:cs typeface="Arial"/>
                <a:sym typeface="Arial"/>
              </a:rPr>
              <a:t>, </a:t>
            </a:r>
            <a:r>
              <a:rPr lang="en-IN" sz="1800">
                <a:solidFill>
                  <a:srgbClr val="333333"/>
                </a:solidFill>
                <a:latin typeface="Arial"/>
                <a:ea typeface="Arial"/>
                <a:cs typeface="Arial"/>
                <a:sym typeface="Arial"/>
              </a:rPr>
              <a:t>CentOS</a:t>
            </a:r>
            <a:r>
              <a:rPr lang="en-IN" sz="1800">
                <a:solidFill>
                  <a:srgbClr val="272727"/>
                </a:solidFill>
                <a:latin typeface="Arial"/>
                <a:ea typeface="Arial"/>
                <a:cs typeface="Arial"/>
                <a:sym typeface="Arial"/>
              </a:rPr>
              <a:t> and </a:t>
            </a:r>
            <a:r>
              <a:rPr lang="en-IN" sz="1800">
                <a:solidFill>
                  <a:srgbClr val="333333"/>
                </a:solidFill>
                <a:latin typeface="Arial"/>
                <a:ea typeface="Arial"/>
                <a:cs typeface="Arial"/>
                <a:sym typeface="Arial"/>
              </a:rPr>
              <a:t>Fedora</a:t>
            </a:r>
            <a:r>
              <a:rPr lang="en-IN" sz="1800">
                <a:solidFill>
                  <a:srgbClr val="272727"/>
                </a:solidFill>
                <a:latin typeface="Arial"/>
                <a:ea typeface="Arial"/>
                <a:cs typeface="Arial"/>
                <a:sym typeface="Arial"/>
              </a:rPr>
              <a:t>). The tool allows system administrators and users to </a:t>
            </a:r>
            <a:r>
              <a:rPr lang="en-IN" sz="1800">
                <a:solidFill>
                  <a:srgbClr val="333333"/>
                </a:solidFill>
                <a:latin typeface="Arial"/>
                <a:ea typeface="Arial"/>
                <a:cs typeface="Arial"/>
                <a:sym typeface="Arial"/>
              </a:rPr>
              <a:t>install</a:t>
            </a:r>
            <a:r>
              <a:rPr lang="en-IN" sz="1800">
                <a:solidFill>
                  <a:srgbClr val="272727"/>
                </a:solidFill>
                <a:latin typeface="Arial"/>
                <a:ea typeface="Arial"/>
                <a:cs typeface="Arial"/>
                <a:sym typeface="Arial"/>
              </a:rPr>
              <a:t>, </a:t>
            </a:r>
            <a:r>
              <a:rPr lang="en-IN" sz="1800">
                <a:solidFill>
                  <a:srgbClr val="333333"/>
                </a:solidFill>
                <a:latin typeface="Arial"/>
                <a:ea typeface="Arial"/>
                <a:cs typeface="Arial"/>
                <a:sym typeface="Arial"/>
              </a:rPr>
              <a:t>update</a:t>
            </a:r>
            <a:r>
              <a:rPr lang="en-IN" sz="1800">
                <a:solidFill>
                  <a:srgbClr val="272727"/>
                </a:solidFill>
                <a:latin typeface="Arial"/>
                <a:ea typeface="Arial"/>
                <a:cs typeface="Arial"/>
                <a:sym typeface="Arial"/>
              </a:rPr>
              <a:t>, </a:t>
            </a:r>
            <a:r>
              <a:rPr lang="en-IN" sz="1800">
                <a:solidFill>
                  <a:srgbClr val="333333"/>
                </a:solidFill>
                <a:latin typeface="Arial"/>
                <a:ea typeface="Arial"/>
                <a:cs typeface="Arial"/>
                <a:sym typeface="Arial"/>
              </a:rPr>
              <a:t>uninstall</a:t>
            </a:r>
            <a:r>
              <a:rPr lang="en-IN" sz="1800">
                <a:solidFill>
                  <a:srgbClr val="272727"/>
                </a:solidFill>
                <a:latin typeface="Arial"/>
                <a:ea typeface="Arial"/>
                <a:cs typeface="Arial"/>
                <a:sym typeface="Arial"/>
              </a:rPr>
              <a:t>, </a:t>
            </a:r>
            <a:r>
              <a:rPr lang="en-IN" sz="1800">
                <a:solidFill>
                  <a:srgbClr val="333333"/>
                </a:solidFill>
                <a:latin typeface="Arial"/>
                <a:ea typeface="Arial"/>
                <a:cs typeface="Arial"/>
                <a:sym typeface="Arial"/>
              </a:rPr>
              <a:t>query</a:t>
            </a:r>
            <a:r>
              <a:rPr lang="en-IN" sz="1800">
                <a:solidFill>
                  <a:srgbClr val="272727"/>
                </a:solidFill>
                <a:latin typeface="Arial"/>
                <a:ea typeface="Arial"/>
                <a:cs typeface="Arial"/>
                <a:sym typeface="Arial"/>
              </a:rPr>
              <a:t>, </a:t>
            </a:r>
            <a:r>
              <a:rPr lang="en-IN" sz="1800">
                <a:solidFill>
                  <a:srgbClr val="333333"/>
                </a:solidFill>
                <a:latin typeface="Arial"/>
                <a:ea typeface="Arial"/>
                <a:cs typeface="Arial"/>
                <a:sym typeface="Arial"/>
              </a:rPr>
              <a:t>verify</a:t>
            </a:r>
            <a:r>
              <a:rPr lang="en-IN" sz="1800">
                <a:solidFill>
                  <a:srgbClr val="272727"/>
                </a:solidFill>
                <a:latin typeface="Arial"/>
                <a:ea typeface="Arial"/>
                <a:cs typeface="Arial"/>
                <a:sym typeface="Arial"/>
              </a:rPr>
              <a:t> and manage system software packages in </a:t>
            </a:r>
            <a:r>
              <a:rPr lang="en-IN" sz="1800">
                <a:solidFill>
                  <a:srgbClr val="333333"/>
                </a:solidFill>
                <a:latin typeface="Arial"/>
                <a:ea typeface="Arial"/>
                <a:cs typeface="Arial"/>
                <a:sym typeface="Arial"/>
              </a:rPr>
              <a:t>Unix/Linux</a:t>
            </a:r>
            <a:r>
              <a:rPr lang="en-IN" sz="1800">
                <a:solidFill>
                  <a:srgbClr val="272727"/>
                </a:solidFill>
                <a:latin typeface="Arial"/>
                <a:ea typeface="Arial"/>
                <a:cs typeface="Arial"/>
                <a:sym typeface="Arial"/>
              </a:rPr>
              <a:t> operating systems. The RPM formerly known as </a:t>
            </a:r>
            <a:r>
              <a:rPr lang="en-IN" sz="1800">
                <a:solidFill>
                  <a:srgbClr val="333333"/>
                </a:solidFill>
                <a:latin typeface="Arial"/>
                <a:ea typeface="Arial"/>
                <a:cs typeface="Arial"/>
                <a:sym typeface="Arial"/>
              </a:rPr>
              <a:t>.rpm</a:t>
            </a:r>
            <a:r>
              <a:rPr lang="en-IN" sz="1800">
                <a:solidFill>
                  <a:srgbClr val="272727"/>
                </a:solidFill>
                <a:latin typeface="Arial"/>
                <a:ea typeface="Arial"/>
                <a:cs typeface="Arial"/>
                <a:sym typeface="Arial"/>
              </a:rPr>
              <a:t> file, that includes compiled software programs and libraries needed by the packages. This utility only works with packages that built on </a:t>
            </a:r>
            <a:r>
              <a:rPr lang="en-IN" sz="1800">
                <a:solidFill>
                  <a:srgbClr val="333333"/>
                </a:solidFill>
                <a:latin typeface="Arial"/>
                <a:ea typeface="Arial"/>
                <a:cs typeface="Arial"/>
                <a:sym typeface="Arial"/>
              </a:rPr>
              <a:t>.rpm</a:t>
            </a:r>
            <a:r>
              <a:rPr lang="en-IN" sz="1800">
                <a:solidFill>
                  <a:srgbClr val="272727"/>
                </a:solidFill>
                <a:latin typeface="Arial"/>
                <a:ea typeface="Arial"/>
                <a:cs typeface="Arial"/>
                <a:sym typeface="Arial"/>
              </a:rPr>
              <a:t> format.</a:t>
            </a:r>
            <a:endParaRPr/>
          </a:p>
          <a:p>
            <a:pPr indent="0" lvl="0" marL="0" marR="0" rtl="0" algn="l">
              <a:spcBef>
                <a:spcPts val="0"/>
              </a:spcBef>
              <a:spcAft>
                <a:spcPts val="0"/>
              </a:spcAft>
              <a:buNone/>
            </a:pPr>
            <a:r>
              <a:t/>
            </a:r>
            <a:endParaRPr sz="1800">
              <a:solidFill>
                <a:srgbClr val="272727"/>
              </a:solidFill>
              <a:latin typeface="Arial"/>
              <a:ea typeface="Arial"/>
              <a:cs typeface="Arial"/>
              <a:sym typeface="Arial"/>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With the help of these rpm command you can managed to install, update, remove packages in your Linux systems.</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There are five basic modes for RPM command</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Install : It is used to install any RPM package. e.g. </a:t>
            </a:r>
            <a:r>
              <a:rPr b="1" lang="en-IN" sz="1800">
                <a:solidFill>
                  <a:srgbClr val="000000"/>
                </a:solidFill>
                <a:latin typeface="Calibri"/>
                <a:ea typeface="Calibri"/>
                <a:cs typeface="Calibri"/>
                <a:sym typeface="Calibri"/>
              </a:rPr>
              <a:t># rpm –ivh  vsftpd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Remove : It is used to erase, remove or un-install any RPM package. e.g. </a:t>
            </a:r>
            <a:r>
              <a:rPr b="1" lang="en-IN" sz="1800">
                <a:solidFill>
                  <a:srgbClr val="000000"/>
                </a:solidFill>
                <a:latin typeface="Calibri"/>
                <a:ea typeface="Calibri"/>
                <a:cs typeface="Calibri"/>
                <a:sym typeface="Calibri"/>
              </a:rPr>
              <a:t># rpm –e  vsftpd</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Upgrade : It is used to update the existing RPM package. e.g. </a:t>
            </a:r>
            <a:r>
              <a:rPr b="1" lang="en-IN" sz="1800">
                <a:solidFill>
                  <a:srgbClr val="000000"/>
                </a:solidFill>
                <a:latin typeface="Calibri"/>
                <a:ea typeface="Calibri"/>
                <a:cs typeface="Calibri"/>
                <a:sym typeface="Calibri"/>
              </a:rPr>
              <a:t># rpm  -Uvh  vsftpd</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Verify : It is used to verify an RPM packages. e.g. </a:t>
            </a:r>
            <a:r>
              <a:rPr b="1" lang="en-IN" sz="1800">
                <a:solidFill>
                  <a:srgbClr val="000000"/>
                </a:solidFill>
                <a:latin typeface="Calibri"/>
                <a:ea typeface="Calibri"/>
                <a:cs typeface="Calibri"/>
                <a:sym typeface="Calibri"/>
              </a:rPr>
              <a:t># rpm  -qc  vsftpd</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Query : It is used query any RPM package. e. g</a:t>
            </a:r>
            <a:r>
              <a:rPr b="1" lang="en-IN" sz="1800">
                <a:solidFill>
                  <a:srgbClr val="000000"/>
                </a:solidFill>
                <a:latin typeface="Calibri"/>
                <a:ea typeface="Calibri"/>
                <a:cs typeface="Calibri"/>
                <a:sym typeface="Calibri"/>
              </a:rPr>
              <a:t>. # rpm  -q  vsftpd</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It  has some drawbacks   therefore  instead of rpm we use yum  ( yellow dog update manager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Calibri"/>
              <a:buAutoNum type="arabicPeriod"/>
            </a:pPr>
            <a:r>
              <a:rPr b="1" lang="en-IN" sz="1800">
                <a:solidFill>
                  <a:srgbClr val="000000"/>
                </a:solidFill>
                <a:latin typeface="Calibri"/>
                <a:ea typeface="Calibri"/>
                <a:cs typeface="Calibri"/>
                <a:sym typeface="Calibri"/>
              </a:rPr>
              <a:t>By rpm to update our system every time we have to mount and install CD/DVD of linux  os</a:t>
            </a:r>
            <a:endParaRPr b="1" sz="1800">
              <a:solidFill>
                <a:srgbClr val="000000"/>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Calibri"/>
              <a:buAutoNum type="arabicPeriod"/>
            </a:pPr>
            <a:r>
              <a:rPr b="1" lang="en-IN" sz="1800">
                <a:solidFill>
                  <a:srgbClr val="000000"/>
                </a:solidFill>
                <a:latin typeface="Calibri"/>
                <a:ea typeface="Calibri"/>
                <a:cs typeface="Calibri"/>
                <a:sym typeface="Calibri"/>
              </a:rPr>
              <a:t>It never resolves dependencies ( dependent softwares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71"/>
          <p:cNvPicPr preferRelativeResize="0"/>
          <p:nvPr/>
        </p:nvPicPr>
        <p:blipFill rotWithShape="1">
          <a:blip r:embed="rId3">
            <a:alphaModFix/>
          </a:blip>
          <a:srcRect b="0" l="0" r="0" t="0"/>
          <a:stretch/>
        </p:blipFill>
        <p:spPr>
          <a:xfrm>
            <a:off x="3777336" y="-410582"/>
            <a:ext cx="4791871" cy="1450974"/>
          </a:xfrm>
          <a:prstGeom prst="rect">
            <a:avLst/>
          </a:prstGeom>
          <a:noFill/>
          <a:ln>
            <a:noFill/>
          </a:ln>
        </p:spPr>
      </p:pic>
      <p:pic>
        <p:nvPicPr>
          <p:cNvPr id="652" name="Google Shape;652;p71"/>
          <p:cNvPicPr preferRelativeResize="0"/>
          <p:nvPr/>
        </p:nvPicPr>
        <p:blipFill rotWithShape="1">
          <a:blip r:embed="rId4">
            <a:alphaModFix/>
          </a:blip>
          <a:srcRect b="0" l="0" r="0" t="0"/>
          <a:stretch/>
        </p:blipFill>
        <p:spPr>
          <a:xfrm>
            <a:off x="5179537" y="400257"/>
            <a:ext cx="1987468" cy="640135"/>
          </a:xfrm>
          <a:prstGeom prst="rect">
            <a:avLst/>
          </a:prstGeom>
          <a:noFill/>
          <a:ln>
            <a:noFill/>
          </a:ln>
        </p:spPr>
      </p:pic>
      <p:sp>
        <p:nvSpPr>
          <p:cNvPr id="653" name="Google Shape;653;p71"/>
          <p:cNvSpPr/>
          <p:nvPr/>
        </p:nvSpPr>
        <p:spPr>
          <a:xfrm>
            <a:off x="77272" y="720324"/>
            <a:ext cx="12114728"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333333"/>
                </a:solidFill>
                <a:latin typeface="Arial"/>
                <a:ea typeface="Arial"/>
                <a:cs typeface="Arial"/>
                <a:sym typeface="Arial"/>
              </a:rPr>
              <a:t>YUM</a:t>
            </a:r>
            <a:r>
              <a:rPr b="1" lang="en-IN" sz="1800">
                <a:solidFill>
                  <a:srgbClr val="272727"/>
                </a:solidFill>
                <a:latin typeface="Arial"/>
                <a:ea typeface="Arial"/>
                <a:cs typeface="Arial"/>
                <a:sym typeface="Arial"/>
              </a:rPr>
              <a:t> (</a:t>
            </a:r>
            <a:r>
              <a:rPr b="1" lang="en-IN" sz="1800">
                <a:solidFill>
                  <a:srgbClr val="333333"/>
                </a:solidFill>
                <a:latin typeface="Arial"/>
                <a:ea typeface="Arial"/>
                <a:cs typeface="Arial"/>
                <a:sym typeface="Arial"/>
              </a:rPr>
              <a:t>Yellowdog Updater Modified</a:t>
            </a:r>
            <a:r>
              <a:rPr lang="en-IN" sz="1800">
                <a:solidFill>
                  <a:srgbClr val="272727"/>
                </a:solidFill>
                <a:latin typeface="Arial"/>
                <a:ea typeface="Arial"/>
                <a:cs typeface="Arial"/>
                <a:sym typeface="Arial"/>
              </a:rPr>
              <a:t>) is an open source command-line as well as graphical based package management tool for </a:t>
            </a:r>
            <a:r>
              <a:rPr lang="en-IN" sz="1800">
                <a:solidFill>
                  <a:srgbClr val="333333"/>
                </a:solidFill>
                <a:latin typeface="Arial"/>
                <a:ea typeface="Arial"/>
                <a:cs typeface="Arial"/>
                <a:sym typeface="Arial"/>
              </a:rPr>
              <a:t>RPM</a:t>
            </a:r>
            <a:r>
              <a:rPr lang="en-IN" sz="1800">
                <a:solidFill>
                  <a:srgbClr val="272727"/>
                </a:solidFill>
                <a:latin typeface="Arial"/>
                <a:ea typeface="Arial"/>
                <a:cs typeface="Arial"/>
                <a:sym typeface="Arial"/>
              </a:rPr>
              <a:t> (</a:t>
            </a:r>
            <a:r>
              <a:rPr lang="en-IN" sz="1800">
                <a:solidFill>
                  <a:srgbClr val="333333"/>
                </a:solidFill>
                <a:latin typeface="Arial"/>
                <a:ea typeface="Arial"/>
                <a:cs typeface="Arial"/>
                <a:sym typeface="Arial"/>
              </a:rPr>
              <a:t>RedHat Package Manager</a:t>
            </a:r>
            <a:r>
              <a:rPr lang="en-IN" sz="1800">
                <a:solidFill>
                  <a:srgbClr val="272727"/>
                </a:solidFill>
                <a:latin typeface="Arial"/>
                <a:ea typeface="Arial"/>
                <a:cs typeface="Arial"/>
                <a:sym typeface="Arial"/>
              </a:rPr>
              <a:t>) based Linux systems. It allows users and system administrator to easily install, update, remove or search software packages on a systems. It was developed and released by </a:t>
            </a:r>
            <a:r>
              <a:rPr lang="en-IN" sz="1800">
                <a:solidFill>
                  <a:srgbClr val="333333"/>
                </a:solidFill>
                <a:latin typeface="Arial"/>
                <a:ea typeface="Arial"/>
                <a:cs typeface="Arial"/>
                <a:sym typeface="Arial"/>
              </a:rPr>
              <a:t>Seth Vidal</a:t>
            </a:r>
            <a:r>
              <a:rPr lang="en-IN" sz="1800">
                <a:solidFill>
                  <a:srgbClr val="272727"/>
                </a:solidFill>
                <a:latin typeface="Arial"/>
                <a:ea typeface="Arial"/>
                <a:cs typeface="Arial"/>
                <a:sym typeface="Arial"/>
              </a:rPr>
              <a:t> under </a:t>
            </a:r>
            <a:r>
              <a:rPr lang="en-IN" sz="1800">
                <a:solidFill>
                  <a:srgbClr val="333333"/>
                </a:solidFill>
                <a:latin typeface="Arial"/>
                <a:ea typeface="Arial"/>
                <a:cs typeface="Arial"/>
                <a:sym typeface="Arial"/>
              </a:rPr>
              <a:t>GPL</a:t>
            </a:r>
            <a:r>
              <a:rPr lang="en-IN" sz="1800">
                <a:solidFill>
                  <a:srgbClr val="272727"/>
                </a:solidFill>
                <a:latin typeface="Arial"/>
                <a:ea typeface="Arial"/>
                <a:cs typeface="Arial"/>
                <a:sym typeface="Arial"/>
              </a:rPr>
              <a:t> (</a:t>
            </a:r>
            <a:r>
              <a:rPr lang="en-IN" sz="1800">
                <a:solidFill>
                  <a:srgbClr val="333333"/>
                </a:solidFill>
                <a:latin typeface="Arial"/>
                <a:ea typeface="Arial"/>
                <a:cs typeface="Arial"/>
                <a:sym typeface="Arial"/>
              </a:rPr>
              <a:t>General Public License</a:t>
            </a:r>
            <a:r>
              <a:rPr lang="en-IN" sz="1800">
                <a:solidFill>
                  <a:srgbClr val="272727"/>
                </a:solidFill>
                <a:latin typeface="Arial"/>
                <a:ea typeface="Arial"/>
                <a:cs typeface="Arial"/>
                <a:sym typeface="Arial"/>
              </a:rPr>
              <a:t>) as an open source, means anyone can allowed to download and access the code to fix bugs and develop customized packages. </a:t>
            </a:r>
            <a:r>
              <a:rPr lang="en-IN" sz="1800">
                <a:solidFill>
                  <a:srgbClr val="333333"/>
                </a:solidFill>
                <a:latin typeface="Arial"/>
                <a:ea typeface="Arial"/>
                <a:cs typeface="Arial"/>
                <a:sym typeface="Arial"/>
              </a:rPr>
              <a:t>YUM</a:t>
            </a:r>
            <a:r>
              <a:rPr lang="en-IN" sz="1800">
                <a:solidFill>
                  <a:srgbClr val="272727"/>
                </a:solidFill>
                <a:latin typeface="Arial"/>
                <a:ea typeface="Arial"/>
                <a:cs typeface="Arial"/>
                <a:sym typeface="Arial"/>
              </a:rPr>
              <a:t> uses numerous third party repositories to install packages automatically by resolving their dependencies issues.</a:t>
            </a:r>
            <a:endParaRPr/>
          </a:p>
          <a:p>
            <a:pPr indent="0" lvl="0" marL="0" marR="0" rtl="0" algn="l">
              <a:spcBef>
                <a:spcPts val="0"/>
              </a:spcBef>
              <a:spcAft>
                <a:spcPts val="0"/>
              </a:spcAft>
              <a:buNone/>
            </a:pPr>
            <a:r>
              <a:t/>
            </a:r>
            <a:endParaRPr sz="1800">
              <a:solidFill>
                <a:srgbClr val="272727"/>
              </a:solidFill>
              <a:latin typeface="Arial"/>
              <a:ea typeface="Arial"/>
              <a:cs typeface="Arial"/>
              <a:sym typeface="Arial"/>
            </a:endParaRPr>
          </a:p>
          <a:p>
            <a:pPr indent="0" lvl="0" marL="0" marR="0" rtl="0" algn="l">
              <a:spcBef>
                <a:spcPts val="0"/>
              </a:spcBef>
              <a:spcAft>
                <a:spcPts val="0"/>
              </a:spcAft>
              <a:buNone/>
            </a:pPr>
            <a:r>
              <a:rPr lang="en-IN" sz="1800">
                <a:solidFill>
                  <a:srgbClr val="272727"/>
                </a:solidFill>
                <a:latin typeface="Arial"/>
                <a:ea typeface="Arial"/>
                <a:cs typeface="Arial"/>
                <a:sym typeface="Arial"/>
              </a:rPr>
              <a:t>How to configure YUM</a:t>
            </a:r>
            <a:endParaRPr/>
          </a:p>
          <a:p>
            <a:pPr indent="-342900" lvl="0" marL="342900" marR="0" rtl="0" algn="l">
              <a:spcBef>
                <a:spcPts val="0"/>
              </a:spcBef>
              <a:spcAft>
                <a:spcPts val="0"/>
              </a:spcAft>
              <a:buClr>
                <a:srgbClr val="272727"/>
              </a:buClr>
              <a:buSzPts val="1800"/>
              <a:buFont typeface="Arial"/>
              <a:buAutoNum type="arabicPeriod"/>
            </a:pPr>
            <a:r>
              <a:rPr lang="en-IN" sz="1800">
                <a:solidFill>
                  <a:srgbClr val="272727"/>
                </a:solidFill>
                <a:latin typeface="Arial"/>
                <a:ea typeface="Arial"/>
                <a:cs typeface="Arial"/>
                <a:sym typeface="Arial"/>
              </a:rPr>
              <a:t>Insert cd /dvd of linux in drive</a:t>
            </a:r>
            <a:endParaRPr/>
          </a:p>
          <a:p>
            <a:pPr indent="-342900" lvl="0" marL="342900" marR="0" rtl="0" algn="l">
              <a:spcBef>
                <a:spcPts val="0"/>
              </a:spcBef>
              <a:spcAft>
                <a:spcPts val="0"/>
              </a:spcAft>
              <a:buClr>
                <a:srgbClr val="272727"/>
              </a:buClr>
              <a:buSzPts val="1800"/>
              <a:buFont typeface="Arial"/>
              <a:buAutoNum type="arabicPeriod"/>
            </a:pPr>
            <a:r>
              <a:rPr lang="en-IN" sz="1800">
                <a:solidFill>
                  <a:srgbClr val="272727"/>
                </a:solidFill>
                <a:latin typeface="Arial"/>
                <a:ea typeface="Arial"/>
                <a:cs typeface="Arial"/>
                <a:sym typeface="Arial"/>
              </a:rPr>
              <a:t>Mount # /dev</a:t>
            </a:r>
            <a:r>
              <a:rPr lang="en-IN" sz="1800">
                <a:solidFill>
                  <a:srgbClr val="000000"/>
                </a:solidFill>
                <a:latin typeface="Calibri"/>
                <a:ea typeface="Calibri"/>
                <a:cs typeface="Calibri"/>
                <a:sym typeface="Calibri"/>
              </a:rPr>
              <a:t>/sro   /mnt</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rgbClr val="272727"/>
              </a:buClr>
              <a:buSzPts val="1800"/>
              <a:buFont typeface="Arial"/>
              <a:buAutoNum type="arabicPeriod"/>
            </a:pPr>
            <a:r>
              <a:rPr lang="en-IN" sz="1800">
                <a:solidFill>
                  <a:srgbClr val="272727"/>
                </a:solidFill>
                <a:latin typeface="Arial"/>
                <a:ea typeface="Arial"/>
                <a:cs typeface="Arial"/>
                <a:sym typeface="Arial"/>
              </a:rPr>
              <a:t>Enter in  #Cd  /mnt</a:t>
            </a:r>
            <a:endParaRPr sz="1800">
              <a:solidFill>
                <a:srgbClr val="272727"/>
              </a:solidFill>
              <a:latin typeface="Arial"/>
              <a:ea typeface="Arial"/>
              <a:cs typeface="Arial"/>
              <a:sym typeface="Arial"/>
            </a:endParaRPr>
          </a:p>
          <a:p>
            <a:pPr indent="-342900" lvl="0" marL="342900" marR="0" rtl="0" algn="l">
              <a:spcBef>
                <a:spcPts val="0"/>
              </a:spcBef>
              <a:spcAft>
                <a:spcPts val="0"/>
              </a:spcAft>
              <a:buClr>
                <a:srgbClr val="272727"/>
              </a:buClr>
              <a:buSzPts val="1800"/>
              <a:buFont typeface="Arial"/>
              <a:buAutoNum type="arabicPeriod"/>
            </a:pPr>
            <a:r>
              <a:rPr lang="en-IN" sz="1800">
                <a:solidFill>
                  <a:srgbClr val="272727"/>
                </a:solidFill>
                <a:latin typeface="Arial"/>
                <a:ea typeface="Arial"/>
                <a:cs typeface="Arial"/>
                <a:sym typeface="Arial"/>
              </a:rPr>
              <a:t>Copy packages in your system   # cp  -pr  Packages  /root       ( it will take time 3.9 GB  data will get copy                                              in your system)</a:t>
            </a:r>
            <a:endParaRPr/>
          </a:p>
          <a:p>
            <a:pPr indent="-342900" lvl="0" marL="342900" marR="0" rtl="0" algn="l">
              <a:spcBef>
                <a:spcPts val="0"/>
              </a:spcBef>
              <a:spcAft>
                <a:spcPts val="0"/>
              </a:spcAft>
              <a:buClr>
                <a:srgbClr val="272727"/>
              </a:buClr>
              <a:buSzPts val="1800"/>
              <a:buFont typeface="Arial"/>
              <a:buAutoNum type="arabicPeriod"/>
            </a:pPr>
            <a:r>
              <a:rPr lang="en-IN" sz="1800">
                <a:solidFill>
                  <a:srgbClr val="272727"/>
                </a:solidFill>
                <a:latin typeface="Arial"/>
                <a:ea typeface="Arial"/>
                <a:cs typeface="Arial"/>
                <a:sym typeface="Arial"/>
              </a:rPr>
              <a:t>Go to the location  #cd /etc/yum.repos.d</a:t>
            </a:r>
            <a:endParaRPr sz="1800">
              <a:solidFill>
                <a:srgbClr val="272727"/>
              </a:solidFill>
              <a:latin typeface="Arial"/>
              <a:ea typeface="Arial"/>
              <a:cs typeface="Arial"/>
              <a:sym typeface="Arial"/>
            </a:endParaRPr>
          </a:p>
          <a:p>
            <a:pPr indent="-342900" lvl="0" marL="342900" marR="0" rtl="0" algn="l">
              <a:spcBef>
                <a:spcPts val="0"/>
              </a:spcBef>
              <a:spcAft>
                <a:spcPts val="0"/>
              </a:spcAft>
              <a:buClr>
                <a:srgbClr val="272727"/>
              </a:buClr>
              <a:buSzPts val="1800"/>
              <a:buFont typeface="Arial"/>
              <a:buAutoNum type="arabicPeriod"/>
            </a:pPr>
            <a:r>
              <a:rPr lang="en-IN" sz="1800">
                <a:solidFill>
                  <a:srgbClr val="272727"/>
                </a:solidFill>
                <a:latin typeface="Arial"/>
                <a:ea typeface="Arial"/>
                <a:cs typeface="Arial"/>
                <a:sym typeface="Arial"/>
              </a:rPr>
              <a:t>There create  one file  #vim local.repo</a:t>
            </a:r>
            <a:endParaRPr sz="1800">
              <a:solidFill>
                <a:srgbClr val="272727"/>
              </a:solidFill>
              <a:latin typeface="Arial"/>
              <a:ea typeface="Arial"/>
              <a:cs typeface="Arial"/>
              <a:sym typeface="Arial"/>
            </a:endParaRPr>
          </a:p>
          <a:p>
            <a:pPr indent="0" lvl="0" marL="0" marR="0" rtl="0" algn="l">
              <a:spcBef>
                <a:spcPts val="0"/>
              </a:spcBef>
              <a:spcAft>
                <a:spcPts val="0"/>
              </a:spcAft>
              <a:buNone/>
            </a:pPr>
            <a:r>
              <a:rPr lang="en-IN" sz="1800">
                <a:solidFill>
                  <a:srgbClr val="272727"/>
                </a:solidFill>
                <a:latin typeface="Arial"/>
                <a:ea typeface="Arial"/>
                <a:cs typeface="Arial"/>
                <a:sym typeface="Arial"/>
              </a:rPr>
              <a:t>        [localrepo]</a:t>
            </a:r>
            <a:endParaRPr/>
          </a:p>
          <a:p>
            <a:pPr indent="0" lvl="0" marL="0" marR="0" rtl="0" algn="l">
              <a:spcBef>
                <a:spcPts val="0"/>
              </a:spcBef>
              <a:spcAft>
                <a:spcPts val="0"/>
              </a:spcAft>
              <a:buNone/>
            </a:pPr>
            <a:r>
              <a:rPr lang="en-IN" sz="1800">
                <a:solidFill>
                  <a:srgbClr val="272727"/>
                </a:solidFill>
                <a:latin typeface="Arial"/>
                <a:ea typeface="Arial"/>
                <a:cs typeface="Arial"/>
                <a:sym typeface="Arial"/>
              </a:rPr>
              <a:t>         name=localrepo</a:t>
            </a:r>
            <a:endParaRPr sz="1800">
              <a:solidFill>
                <a:srgbClr val="272727"/>
              </a:solidFill>
              <a:latin typeface="Arial"/>
              <a:ea typeface="Arial"/>
              <a:cs typeface="Arial"/>
              <a:sym typeface="Arial"/>
            </a:endParaRPr>
          </a:p>
          <a:p>
            <a:pPr indent="0" lvl="0" marL="0" marR="0" rtl="0" algn="l">
              <a:spcBef>
                <a:spcPts val="0"/>
              </a:spcBef>
              <a:spcAft>
                <a:spcPts val="0"/>
              </a:spcAft>
              <a:buNone/>
            </a:pPr>
            <a:r>
              <a:rPr lang="en-IN" sz="1800">
                <a:solidFill>
                  <a:srgbClr val="272727"/>
                </a:solidFill>
                <a:latin typeface="Arial"/>
                <a:ea typeface="Arial"/>
                <a:cs typeface="Arial"/>
                <a:sym typeface="Arial"/>
              </a:rPr>
              <a:t>         baseurl=file:///root/Packages</a:t>
            </a:r>
            <a:endParaRPr/>
          </a:p>
          <a:p>
            <a:pPr indent="0" lvl="0" marL="0" marR="0" rtl="0" algn="l">
              <a:spcBef>
                <a:spcPts val="0"/>
              </a:spcBef>
              <a:spcAft>
                <a:spcPts val="0"/>
              </a:spcAft>
              <a:buNone/>
            </a:pPr>
            <a:r>
              <a:rPr lang="en-IN" sz="1800">
                <a:solidFill>
                  <a:srgbClr val="272727"/>
                </a:solidFill>
                <a:latin typeface="Arial"/>
                <a:ea typeface="Arial"/>
                <a:cs typeface="Arial"/>
                <a:sym typeface="Arial"/>
              </a:rPr>
              <a:t>         enable=1</a:t>
            </a:r>
            <a:endParaRPr/>
          </a:p>
          <a:p>
            <a:pPr indent="0" lvl="0" marL="0" marR="0" rtl="0" algn="l">
              <a:spcBef>
                <a:spcPts val="0"/>
              </a:spcBef>
              <a:spcAft>
                <a:spcPts val="0"/>
              </a:spcAft>
              <a:buNone/>
            </a:pPr>
            <a:r>
              <a:rPr lang="en-IN" sz="1800">
                <a:solidFill>
                  <a:srgbClr val="272727"/>
                </a:solidFill>
                <a:latin typeface="Arial"/>
                <a:ea typeface="Arial"/>
                <a:cs typeface="Arial"/>
                <a:sym typeface="Arial"/>
              </a:rPr>
              <a:t>         gpgcheck=0</a:t>
            </a:r>
            <a:endParaRPr/>
          </a:p>
          <a:p>
            <a:pPr indent="0" lvl="0" marL="0" marR="0" rtl="0" algn="l">
              <a:spcBef>
                <a:spcPts val="0"/>
              </a:spcBef>
              <a:spcAft>
                <a:spcPts val="0"/>
              </a:spcAft>
              <a:buNone/>
            </a:pPr>
            <a:r>
              <a:t/>
            </a:r>
            <a:endParaRPr sz="1800">
              <a:solidFill>
                <a:srgbClr val="272727"/>
              </a:solidFill>
              <a:latin typeface="Arial"/>
              <a:ea typeface="Arial"/>
              <a:cs typeface="Arial"/>
              <a:sym typeface="Arial"/>
            </a:endParaRPr>
          </a:p>
          <a:p>
            <a:pPr indent="0" lvl="0" marL="0" marR="0" rtl="0" algn="l">
              <a:spcBef>
                <a:spcPts val="0"/>
              </a:spcBef>
              <a:spcAft>
                <a:spcPts val="0"/>
              </a:spcAft>
              <a:buNone/>
            </a:pPr>
            <a:r>
              <a:rPr lang="en-IN" sz="1800">
                <a:solidFill>
                  <a:srgbClr val="272727"/>
                </a:solidFill>
                <a:latin typeface="Arial"/>
                <a:ea typeface="Arial"/>
                <a:cs typeface="Arial"/>
                <a:sym typeface="Arial"/>
              </a:rPr>
              <a:t>:wq!</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72"/>
          <p:cNvPicPr preferRelativeResize="0"/>
          <p:nvPr/>
        </p:nvPicPr>
        <p:blipFill rotWithShape="1">
          <a:blip r:embed="rId3">
            <a:alphaModFix/>
          </a:blip>
          <a:srcRect b="0" l="0" r="0" t="0"/>
          <a:stretch/>
        </p:blipFill>
        <p:spPr>
          <a:xfrm>
            <a:off x="4058769" y="-219991"/>
            <a:ext cx="4151736" cy="1450974"/>
          </a:xfrm>
          <a:prstGeom prst="rect">
            <a:avLst/>
          </a:prstGeom>
          <a:noFill/>
          <a:ln>
            <a:noFill/>
          </a:ln>
        </p:spPr>
      </p:pic>
      <p:pic>
        <p:nvPicPr>
          <p:cNvPr id="659" name="Google Shape;659;p72"/>
          <p:cNvPicPr preferRelativeResize="0"/>
          <p:nvPr/>
        </p:nvPicPr>
        <p:blipFill rotWithShape="1">
          <a:blip r:embed="rId4">
            <a:alphaModFix/>
          </a:blip>
          <a:srcRect b="0" l="0" r="0" t="0"/>
          <a:stretch/>
        </p:blipFill>
        <p:spPr>
          <a:xfrm>
            <a:off x="5207964" y="803614"/>
            <a:ext cx="1853345" cy="640135"/>
          </a:xfrm>
          <a:prstGeom prst="rect">
            <a:avLst/>
          </a:prstGeom>
          <a:noFill/>
          <a:ln>
            <a:noFill/>
          </a:ln>
        </p:spPr>
      </p:pic>
      <p:pic>
        <p:nvPicPr>
          <p:cNvPr id="660" name="Google Shape;660;p72"/>
          <p:cNvPicPr preferRelativeResize="0"/>
          <p:nvPr/>
        </p:nvPicPr>
        <p:blipFill rotWithShape="1">
          <a:blip r:embed="rId5">
            <a:alphaModFix/>
          </a:blip>
          <a:srcRect b="0" l="0" r="0" t="0"/>
          <a:stretch/>
        </p:blipFill>
        <p:spPr>
          <a:xfrm>
            <a:off x="397803" y="1892141"/>
            <a:ext cx="11473666" cy="3511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73"/>
          <p:cNvPicPr preferRelativeResize="0"/>
          <p:nvPr/>
        </p:nvPicPr>
        <p:blipFill rotWithShape="1">
          <a:blip r:embed="rId3">
            <a:alphaModFix/>
          </a:blip>
          <a:srcRect b="0" l="0" r="0" t="0"/>
          <a:stretch/>
        </p:blipFill>
        <p:spPr>
          <a:xfrm>
            <a:off x="3790902" y="-399229"/>
            <a:ext cx="4816257" cy="1603387"/>
          </a:xfrm>
          <a:prstGeom prst="rect">
            <a:avLst/>
          </a:prstGeom>
          <a:noFill/>
          <a:ln>
            <a:noFill/>
          </a:ln>
        </p:spPr>
      </p:pic>
      <p:pic>
        <p:nvPicPr>
          <p:cNvPr id="666" name="Google Shape;666;p73"/>
          <p:cNvPicPr preferRelativeResize="0"/>
          <p:nvPr/>
        </p:nvPicPr>
        <p:blipFill rotWithShape="1">
          <a:blip r:embed="rId4">
            <a:alphaModFix/>
          </a:blip>
          <a:srcRect b="0" l="0" r="0" t="0"/>
          <a:stretch/>
        </p:blipFill>
        <p:spPr>
          <a:xfrm>
            <a:off x="5305888" y="564023"/>
            <a:ext cx="1786283" cy="640135"/>
          </a:xfrm>
          <a:prstGeom prst="rect">
            <a:avLst/>
          </a:prstGeom>
          <a:noFill/>
          <a:ln>
            <a:noFill/>
          </a:ln>
        </p:spPr>
      </p:pic>
      <p:sp>
        <p:nvSpPr>
          <p:cNvPr id="667" name="Google Shape;667;p73"/>
          <p:cNvSpPr/>
          <p:nvPr/>
        </p:nvSpPr>
        <p:spPr>
          <a:xfrm>
            <a:off x="242549" y="1040603"/>
            <a:ext cx="11912960"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NFS</a:t>
            </a:r>
            <a:r>
              <a:rPr lang="en-IN" sz="1800">
                <a:solidFill>
                  <a:srgbClr val="222222"/>
                </a:solidFill>
                <a:latin typeface="arial"/>
                <a:ea typeface="arial"/>
                <a:cs typeface="arial"/>
                <a:sym typeface="arial"/>
              </a:rPr>
              <a:t> (Network File System) is basically developed for sharing of files and folders between </a:t>
            </a:r>
            <a:r>
              <a:rPr b="1" lang="en-IN" sz="1800">
                <a:solidFill>
                  <a:srgbClr val="222222"/>
                </a:solidFill>
                <a:latin typeface="arial"/>
                <a:ea typeface="arial"/>
                <a:cs typeface="arial"/>
                <a:sym typeface="arial"/>
              </a:rPr>
              <a:t>Linux</a:t>
            </a:r>
            <a:r>
              <a:rPr lang="en-IN" sz="1800">
                <a:solidFill>
                  <a:srgbClr val="222222"/>
                </a:solidFill>
                <a:latin typeface="arial"/>
                <a:ea typeface="arial"/>
                <a:cs typeface="arial"/>
                <a:sym typeface="arial"/>
              </a:rPr>
              <a:t>/Unix systems by Sun Microsystems in 1980. It allows you to mount your local file systems over a network and remote hosts to interact with them as they are mounted locally on the same system</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Benefits of NFS: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NFS allows local access to remote files.</a:t>
            </a:r>
            <a:endParaRPr sz="1800">
              <a:solidFill>
                <a:srgbClr val="222222"/>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With NFS it is not necessary that both machines run on the same OS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With the help of NFS we can configure centralized storage solutions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Users get their data irrespective of physical location</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No manual refresh needed for new files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Can be secured with Firewalls and Kerberos.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Practical Tutorial:</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We  are using two servers : NFS Server: nfsserver.example.com with IP-192.168.0.100</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NFS Client : nfsclient.example.com with IP-192.168.0.101</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1</a:t>
            </a:r>
            <a:r>
              <a:rPr lang="en-IN" sz="1800">
                <a:solidFill>
                  <a:schemeClr val="dk1"/>
                </a:solidFill>
                <a:latin typeface="Calibri"/>
                <a:ea typeface="Calibri"/>
                <a:cs typeface="Calibri"/>
                <a:sym typeface="Calibri"/>
              </a:rPr>
              <a:t>.We need to install NFS packages on our NFS Server as well as on NFS Client machine.</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[root@nfsserver ~]# yum install nfs-utils nfs*</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2.</a:t>
            </a:r>
            <a:r>
              <a:rPr lang="en-IN" sz="1800">
                <a:solidFill>
                  <a:schemeClr val="dk1"/>
                </a:solidFill>
                <a:latin typeface="Calibri"/>
                <a:ea typeface="Calibri"/>
                <a:cs typeface="Calibri"/>
                <a:sym typeface="Calibri"/>
              </a:rPr>
              <a:t> Configure Export directory . For sharing a directory with NFS, we need to make an entry in “/etc/exports” configuration file</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Here I’ll be creating a new directory named “nfsshare” in “/” partition to share with client server, </a:t>
            </a:r>
            <a:endParaRPr b="1" sz="18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74"/>
          <p:cNvPicPr preferRelativeResize="0"/>
          <p:nvPr/>
        </p:nvPicPr>
        <p:blipFill rotWithShape="1">
          <a:blip r:embed="rId3">
            <a:alphaModFix/>
          </a:blip>
          <a:srcRect b="0" l="0" r="0" t="0"/>
          <a:stretch/>
        </p:blipFill>
        <p:spPr>
          <a:xfrm>
            <a:off x="4122782" y="-374538"/>
            <a:ext cx="4023709" cy="1450974"/>
          </a:xfrm>
          <a:prstGeom prst="rect">
            <a:avLst/>
          </a:prstGeom>
          <a:noFill/>
          <a:ln>
            <a:noFill/>
          </a:ln>
        </p:spPr>
      </p:pic>
      <p:sp>
        <p:nvSpPr>
          <p:cNvPr id="673" name="Google Shape;673;p74"/>
          <p:cNvSpPr/>
          <p:nvPr/>
        </p:nvSpPr>
        <p:spPr>
          <a:xfrm>
            <a:off x="201768" y="1076436"/>
            <a:ext cx="12161949"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 </a:t>
            </a:r>
            <a:r>
              <a:rPr lang="en-IN" sz="1800">
                <a:solidFill>
                  <a:srgbClr val="000000"/>
                </a:solidFill>
                <a:latin typeface="Calibri"/>
                <a:ea typeface="Calibri"/>
                <a:cs typeface="Calibri"/>
                <a:sym typeface="Calibri"/>
              </a:rPr>
              <a:t>[</a:t>
            </a:r>
            <a:r>
              <a:rPr b="1" lang="en-IN" sz="1800">
                <a:solidFill>
                  <a:srgbClr val="000000"/>
                </a:solidFill>
                <a:latin typeface="Calibri"/>
                <a:ea typeface="Calibri"/>
                <a:cs typeface="Calibri"/>
                <a:sym typeface="Calibri"/>
              </a:rPr>
              <a:t>root@nfsserver ~]# mkdir /nfsshare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3.</a:t>
            </a:r>
            <a:r>
              <a:rPr lang="en-IN" sz="1800">
                <a:solidFill>
                  <a:srgbClr val="000000"/>
                </a:solidFill>
                <a:latin typeface="Calibri"/>
                <a:ea typeface="Calibri"/>
                <a:cs typeface="Calibri"/>
                <a:sym typeface="Calibri"/>
              </a:rPr>
              <a:t>Now we need to make an entry in “/etc/exports” and restart the services to make our directory shareable in the network.</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[root@nfsserver ~]# vi /etc/exports</a:t>
            </a:r>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/nfsshare  192.168.0.101(rw,sync,no_root_squash)</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NFS Options</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ro: With the help of this option we can provide read only access to the shared files i.e client will only be able to read.</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rw: This option allows the client server to both read and write access within the shared directory.</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sync: Sync confirms requests to the shared directory only once the changes have been committed.</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no_subtree_check: This option prevents the subtree checking. When a shared directory is the subdirectory of a larger file system, nfs performs scans of every directory above it, in order to verify its permissions and details. Disabling the subtree check may increase the reliability of NFS, but reduce security.</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no_root_squash: This phrase allows root to connect to the designated directory.</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4.To check export file  [root@nfsserver ~]# exportfs  -av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5. Start service             [root@nfsserver~]# systemctl  start nfs</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#systemctl  enable  nfs-server.service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 systemctl  start  rpcbind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75"/>
          <p:cNvPicPr preferRelativeResize="0"/>
          <p:nvPr/>
        </p:nvPicPr>
        <p:blipFill rotWithShape="1">
          <a:blip r:embed="rId3">
            <a:alphaModFix/>
          </a:blip>
          <a:srcRect b="0" l="0" r="0" t="0"/>
          <a:stretch/>
        </p:blipFill>
        <p:spPr>
          <a:xfrm>
            <a:off x="2542714" y="-286361"/>
            <a:ext cx="7029297" cy="1450974"/>
          </a:xfrm>
          <a:prstGeom prst="rect">
            <a:avLst/>
          </a:prstGeom>
          <a:noFill/>
          <a:ln>
            <a:noFill/>
          </a:ln>
        </p:spPr>
      </p:pic>
      <p:pic>
        <p:nvPicPr>
          <p:cNvPr id="679" name="Google Shape;679;p75"/>
          <p:cNvPicPr preferRelativeResize="0"/>
          <p:nvPr/>
        </p:nvPicPr>
        <p:blipFill rotWithShape="1">
          <a:blip r:embed="rId4">
            <a:alphaModFix/>
          </a:blip>
          <a:srcRect b="0" l="0" r="0" t="0"/>
          <a:stretch/>
        </p:blipFill>
        <p:spPr>
          <a:xfrm>
            <a:off x="4887936" y="524478"/>
            <a:ext cx="2609314" cy="640135"/>
          </a:xfrm>
          <a:prstGeom prst="rect">
            <a:avLst/>
          </a:prstGeom>
          <a:noFill/>
          <a:ln>
            <a:noFill/>
          </a:ln>
        </p:spPr>
      </p:pic>
      <p:sp>
        <p:nvSpPr>
          <p:cNvPr id="680" name="Google Shape;680;p75"/>
          <p:cNvSpPr/>
          <p:nvPr/>
        </p:nvSpPr>
        <p:spPr>
          <a:xfrm>
            <a:off x="193186" y="844545"/>
            <a:ext cx="11998814"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1.Now at the </a:t>
            </a:r>
            <a:r>
              <a:rPr lang="en-IN" sz="1800">
                <a:solidFill>
                  <a:srgbClr val="333333"/>
                </a:solidFill>
                <a:latin typeface="Arial"/>
                <a:ea typeface="Arial"/>
                <a:cs typeface="Arial"/>
                <a:sym typeface="Arial"/>
              </a:rPr>
              <a:t>NFS client</a:t>
            </a:r>
            <a:r>
              <a:rPr lang="en-IN" sz="1800">
                <a:solidFill>
                  <a:srgbClr val="272727"/>
                </a:solidFill>
                <a:latin typeface="Arial"/>
                <a:ea typeface="Arial"/>
                <a:cs typeface="Arial"/>
                <a:sym typeface="Arial"/>
              </a:rPr>
              <a:t> end, we need to </a:t>
            </a:r>
            <a:r>
              <a:rPr lang="en-IN" sz="1800">
                <a:solidFill>
                  <a:srgbClr val="333333"/>
                </a:solidFill>
                <a:latin typeface="Arial"/>
                <a:ea typeface="Arial"/>
                <a:cs typeface="Arial"/>
                <a:sym typeface="Arial"/>
              </a:rPr>
              <a:t>mount</a:t>
            </a:r>
            <a:r>
              <a:rPr lang="en-IN" sz="1800">
                <a:solidFill>
                  <a:srgbClr val="272727"/>
                </a:solidFill>
                <a:latin typeface="Arial"/>
                <a:ea typeface="Arial"/>
                <a:cs typeface="Arial"/>
                <a:sym typeface="Arial"/>
              </a:rPr>
              <a:t> that directory in our server to access it locally. To do so, first we need to find out that shares available on the remote server or NFS Server.</a:t>
            </a:r>
            <a:endParaRPr/>
          </a:p>
          <a:p>
            <a:pPr indent="0" lvl="0" marL="0" marR="0" rtl="0" algn="l">
              <a:spcBef>
                <a:spcPts val="0"/>
              </a:spcBef>
              <a:spcAft>
                <a:spcPts val="0"/>
              </a:spcAft>
              <a:buNone/>
            </a:pPr>
            <a:r>
              <a:t/>
            </a:r>
            <a:endParaRPr sz="1800">
              <a:solidFill>
                <a:srgbClr val="272727"/>
              </a:solidFill>
              <a:latin typeface="Arial"/>
              <a:ea typeface="Arial"/>
              <a:cs typeface="Arial"/>
              <a:sym typeface="Arial"/>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[root@nfsclient ~]# showmount -e 192.168.0.100</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Export list for 192.168.0.100: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/nfsshare  192.168.0.101</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Above command shows that a directory named “nfsshare” is available at “192.168.0.100” to share with your server.</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Mount Shared NFS Directory</a:t>
            </a:r>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2</a:t>
            </a:r>
            <a:r>
              <a:rPr lang="en-IN" sz="1800">
                <a:solidFill>
                  <a:srgbClr val="000000"/>
                </a:solidFill>
                <a:latin typeface="Calibri"/>
                <a:ea typeface="Calibri"/>
                <a:cs typeface="Calibri"/>
                <a:sym typeface="Calibri"/>
              </a:rPr>
              <a:t>.To mount that shared NFS directory we can use following mount command.</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[root@nfsclient ~]# mount -t nfs 192.168.0.100:/nfsshare /mnt/nfsshare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The above command will mount that shared directory in “/mnt/nfsshare” on the client server.</a:t>
            </a:r>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3.</a:t>
            </a:r>
            <a:r>
              <a:rPr lang="en-IN" sz="1800">
                <a:solidFill>
                  <a:srgbClr val="000000"/>
                </a:solidFill>
                <a:latin typeface="Calibri"/>
                <a:ea typeface="Calibri"/>
                <a:cs typeface="Calibri"/>
                <a:sym typeface="Calibri"/>
              </a:rPr>
              <a:t>The above mount command mounted the nfs shared directory on to nfs client temporarily, to mount an NFS directory permanently on your system across the reboots, we need to make an entry in “/etc/fstab“</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[root@nfsclient ~]# vi /etc/fstab</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Add the following new line as shown below.</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192.168.0.100:/nfsshare                   /mnt       nfs   defaults   1 1</a:t>
            </a:r>
            <a:endParaRPr sz="18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76"/>
          <p:cNvPicPr preferRelativeResize="0"/>
          <p:nvPr/>
        </p:nvPicPr>
        <p:blipFill rotWithShape="1">
          <a:blip r:embed="rId3">
            <a:alphaModFix/>
          </a:blip>
          <a:srcRect b="0" l="0" r="0" t="0"/>
          <a:stretch/>
        </p:blipFill>
        <p:spPr>
          <a:xfrm>
            <a:off x="3222553" y="-374538"/>
            <a:ext cx="5901439" cy="1450974"/>
          </a:xfrm>
          <a:prstGeom prst="rect">
            <a:avLst/>
          </a:prstGeom>
          <a:noFill/>
          <a:ln>
            <a:noFill/>
          </a:ln>
        </p:spPr>
      </p:pic>
      <p:pic>
        <p:nvPicPr>
          <p:cNvPr id="686" name="Google Shape;686;p76"/>
          <p:cNvPicPr preferRelativeResize="0"/>
          <p:nvPr/>
        </p:nvPicPr>
        <p:blipFill rotWithShape="1">
          <a:blip r:embed="rId4">
            <a:alphaModFix/>
          </a:blip>
          <a:srcRect b="0" l="0" r="0" t="0"/>
          <a:stretch/>
        </p:blipFill>
        <p:spPr>
          <a:xfrm>
            <a:off x="4963111" y="485073"/>
            <a:ext cx="2420322" cy="591363"/>
          </a:xfrm>
          <a:prstGeom prst="rect">
            <a:avLst/>
          </a:prstGeom>
          <a:noFill/>
          <a:ln>
            <a:noFill/>
          </a:ln>
        </p:spPr>
      </p:pic>
      <p:sp>
        <p:nvSpPr>
          <p:cNvPr id="687" name="Google Shape;687;p76"/>
          <p:cNvSpPr/>
          <p:nvPr/>
        </p:nvSpPr>
        <p:spPr>
          <a:xfrm>
            <a:off x="18628" y="780754"/>
            <a:ext cx="12173371"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C4043"/>
                </a:solidFill>
                <a:latin typeface="arial"/>
                <a:ea typeface="arial"/>
                <a:cs typeface="arial"/>
                <a:sym typeface="arial"/>
              </a:rPr>
              <a:t>A </a:t>
            </a:r>
            <a:r>
              <a:rPr b="1" lang="en-IN" sz="1800">
                <a:solidFill>
                  <a:srgbClr val="52565A"/>
                </a:solidFill>
                <a:latin typeface="arial"/>
                <a:ea typeface="arial"/>
                <a:cs typeface="arial"/>
                <a:sym typeface="arial"/>
              </a:rPr>
              <a:t>daemon</a:t>
            </a:r>
            <a:r>
              <a:rPr lang="en-IN" sz="1800">
                <a:solidFill>
                  <a:srgbClr val="3C4043"/>
                </a:solidFill>
                <a:latin typeface="arial"/>
                <a:ea typeface="arial"/>
                <a:cs typeface="arial"/>
                <a:sym typeface="arial"/>
              </a:rPr>
              <a:t> is a type of program on Unix-like operating systems that runs unobtrusively in the background, rather than under the direct control of a user, waiting to be activated by the occurance of a specific event or condition</a:t>
            </a:r>
            <a:endParaRPr/>
          </a:p>
          <a:p>
            <a:pPr indent="0" lvl="0" marL="0" marR="0" rtl="0" algn="l">
              <a:spcBef>
                <a:spcPts val="0"/>
              </a:spcBef>
              <a:spcAft>
                <a:spcPts val="0"/>
              </a:spcAft>
              <a:buNone/>
            </a:pPr>
            <a:r>
              <a:t/>
            </a:r>
            <a:endParaRPr sz="1800">
              <a:solidFill>
                <a:srgbClr val="3C4043"/>
              </a:solidFill>
              <a:latin typeface="arial"/>
              <a:ea typeface="arial"/>
              <a:cs typeface="arial"/>
              <a:sym typeface="arial"/>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Alternate terms for </a:t>
            </a:r>
            <a:r>
              <a:rPr b="1" lang="en-IN" sz="1800">
                <a:solidFill>
                  <a:srgbClr val="000000"/>
                </a:solidFill>
                <a:latin typeface="Calibri"/>
                <a:ea typeface="Calibri"/>
                <a:cs typeface="Calibri"/>
                <a:sym typeface="Calibri"/>
              </a:rPr>
              <a:t>daemon</a:t>
            </a:r>
            <a:r>
              <a:rPr lang="en-IN" sz="1800">
                <a:solidFill>
                  <a:srgbClr val="000000"/>
                </a:solidFill>
                <a:latin typeface="Calibri"/>
                <a:ea typeface="Calibri"/>
                <a:cs typeface="Calibri"/>
                <a:sym typeface="Calibri"/>
              </a:rPr>
              <a:t> are service.,started task </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1.List all running units.  # </a:t>
            </a:r>
            <a:r>
              <a:rPr b="1" lang="en-IN" sz="1800">
                <a:solidFill>
                  <a:srgbClr val="000000"/>
                </a:solidFill>
                <a:latin typeface="Calibri"/>
                <a:ea typeface="Calibri"/>
                <a:cs typeface="Calibri"/>
                <a:sym typeface="Calibri"/>
              </a:rPr>
              <a:t>systemctl list-units.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2.List all failed units       # </a:t>
            </a:r>
            <a:r>
              <a:rPr b="1" lang="en-IN" sz="1800">
                <a:solidFill>
                  <a:srgbClr val="000000"/>
                </a:solidFill>
                <a:latin typeface="Calibri"/>
                <a:ea typeface="Calibri"/>
                <a:cs typeface="Calibri"/>
                <a:sym typeface="Calibri"/>
              </a:rPr>
              <a:t>systemctl –failed</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3.</a:t>
            </a:r>
            <a:r>
              <a:rPr lang="en-IN" sz="1800">
                <a:solidFill>
                  <a:srgbClr val="000000"/>
                </a:solidFill>
                <a:latin typeface="Calibri"/>
                <a:ea typeface="Calibri"/>
                <a:cs typeface="Calibri"/>
                <a:sym typeface="Calibri"/>
              </a:rPr>
              <a:t> Check if a Unit (cron.service) is enabled or not?.      # </a:t>
            </a:r>
            <a:r>
              <a:rPr b="1" lang="en-IN" sz="1800">
                <a:solidFill>
                  <a:srgbClr val="000000"/>
                </a:solidFill>
                <a:latin typeface="Calibri"/>
                <a:ea typeface="Calibri"/>
                <a:cs typeface="Calibri"/>
                <a:sym typeface="Calibri"/>
              </a:rPr>
              <a:t>systemctl is-enabled crond.service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4.</a:t>
            </a:r>
            <a:r>
              <a:rPr lang="en-IN" sz="1800">
                <a:solidFill>
                  <a:srgbClr val="000000"/>
                </a:solidFill>
                <a:latin typeface="Calibri"/>
                <a:ea typeface="Calibri"/>
                <a:cs typeface="Calibri"/>
                <a:sym typeface="Calibri"/>
              </a:rPr>
              <a:t> Check whether a Unit or Service is running or not?. # </a:t>
            </a:r>
            <a:r>
              <a:rPr b="1" lang="en-IN" sz="1800">
                <a:solidFill>
                  <a:srgbClr val="000000"/>
                </a:solidFill>
                <a:latin typeface="Calibri"/>
                <a:ea typeface="Calibri"/>
                <a:cs typeface="Calibri"/>
                <a:sym typeface="Calibri"/>
              </a:rPr>
              <a:t>systemctl status firewalld.service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5.</a:t>
            </a:r>
            <a:r>
              <a:rPr lang="en-IN" sz="1800">
                <a:solidFill>
                  <a:srgbClr val="000000"/>
                </a:solidFill>
                <a:latin typeface="Calibri"/>
                <a:ea typeface="Calibri"/>
                <a:cs typeface="Calibri"/>
                <a:sym typeface="Calibri"/>
              </a:rPr>
              <a:t> . List all services (including enabled and disabled).   # </a:t>
            </a:r>
            <a:r>
              <a:rPr b="1" lang="en-IN" sz="1800">
                <a:solidFill>
                  <a:srgbClr val="000000"/>
                </a:solidFill>
                <a:latin typeface="Calibri"/>
                <a:ea typeface="Calibri"/>
                <a:cs typeface="Calibri"/>
                <a:sym typeface="Calibri"/>
              </a:rPr>
              <a:t>systemctl list-unit-files --type=service</a:t>
            </a:r>
            <a:endParaRPr b="1" sz="1800">
              <a:solidFill>
                <a:srgbClr val="000000"/>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Calibri"/>
              <a:buAutoNum type="arabicPeriod" startAt="6"/>
            </a:pPr>
            <a:r>
              <a:rPr lang="en-IN" sz="1800">
                <a:solidFill>
                  <a:srgbClr val="000000"/>
                </a:solidFill>
                <a:latin typeface="Calibri"/>
                <a:ea typeface="Calibri"/>
                <a:cs typeface="Calibri"/>
                <a:sym typeface="Calibri"/>
              </a:rPr>
              <a:t>How do I start, restart, stop, reload and check the status of a service (httpd.service) in Linux.</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a:t>
            </a:r>
            <a:r>
              <a:rPr b="1" lang="en-IN" sz="1800">
                <a:solidFill>
                  <a:srgbClr val="000000"/>
                </a:solidFill>
                <a:latin typeface="Calibri"/>
                <a:ea typeface="Calibri"/>
                <a:cs typeface="Calibri"/>
                <a:sym typeface="Calibri"/>
              </a:rPr>
              <a:t>systemctl start httpd.service</a:t>
            </a: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a:t>
            </a:r>
            <a:r>
              <a:rPr b="1" lang="en-IN" sz="1800">
                <a:solidFill>
                  <a:srgbClr val="000000"/>
                </a:solidFill>
                <a:latin typeface="Calibri"/>
                <a:ea typeface="Calibri"/>
                <a:cs typeface="Calibri"/>
                <a:sym typeface="Calibri"/>
              </a:rPr>
              <a:t>systemctl restart httpd.service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a:t>
            </a:r>
            <a:r>
              <a:rPr b="1" lang="en-IN" sz="1800">
                <a:solidFill>
                  <a:srgbClr val="000000"/>
                </a:solidFill>
                <a:latin typeface="Calibri"/>
                <a:ea typeface="Calibri"/>
                <a:cs typeface="Calibri"/>
                <a:sym typeface="Calibri"/>
              </a:rPr>
              <a:t>systemctl stop httpd.service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a:t>
            </a:r>
            <a:r>
              <a:rPr b="1" lang="en-IN" sz="1800">
                <a:solidFill>
                  <a:srgbClr val="000000"/>
                </a:solidFill>
                <a:latin typeface="Calibri"/>
                <a:ea typeface="Calibri"/>
                <a:cs typeface="Calibri"/>
                <a:sym typeface="Calibri"/>
              </a:rPr>
              <a:t>systemctl reload httpd.service</a:t>
            </a: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a:t>
            </a:r>
            <a:r>
              <a:rPr b="1" lang="en-IN" sz="1800">
                <a:solidFill>
                  <a:srgbClr val="000000"/>
                </a:solidFill>
                <a:latin typeface="Calibri"/>
                <a:ea typeface="Calibri"/>
                <a:cs typeface="Calibri"/>
                <a:sym typeface="Calibri"/>
              </a:rPr>
              <a:t>systemctl status httpd.service</a:t>
            </a: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7.How to active a service and enable or disable a service at boot time (auto start service at system boot).</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r>
              <a:rPr b="1" lang="en-IN" sz="1800">
                <a:solidFill>
                  <a:srgbClr val="000000"/>
                </a:solidFill>
                <a:latin typeface="Calibri"/>
                <a:ea typeface="Calibri"/>
                <a:cs typeface="Calibri"/>
                <a:sym typeface="Calibri"/>
              </a:rPr>
              <a:t>systemctl enable httpd.service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 </a:t>
            </a:r>
            <a:r>
              <a:rPr b="1" lang="en-IN" sz="1800">
                <a:solidFill>
                  <a:srgbClr val="000000"/>
                </a:solidFill>
                <a:latin typeface="Calibri"/>
                <a:ea typeface="Calibri"/>
                <a:cs typeface="Calibri"/>
                <a:sym typeface="Calibri"/>
              </a:rPr>
              <a:t>systemctl disable httpd.service</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8.How to a Kill a service using systemctl command.</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r>
              <a:rPr b="1" lang="en-IN" sz="1800">
                <a:solidFill>
                  <a:srgbClr val="000000"/>
                </a:solidFill>
                <a:latin typeface="Calibri"/>
                <a:ea typeface="Calibri"/>
                <a:cs typeface="Calibri"/>
                <a:sym typeface="Calibri"/>
              </a:rPr>
              <a:t>systemctl kill httpd</a:t>
            </a:r>
            <a:r>
              <a:rPr lang="en-IN" sz="1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r>
              <a:rPr b="1" lang="en-IN" sz="1800">
                <a:solidFill>
                  <a:srgbClr val="000000"/>
                </a:solidFill>
                <a:latin typeface="Calibri"/>
                <a:ea typeface="Calibri"/>
                <a:cs typeface="Calibri"/>
                <a:sym typeface="Calibri"/>
              </a:rPr>
              <a:t>systemctl status httpd</a:t>
            </a:r>
            <a:r>
              <a:rPr lang="en-IN" sz="18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77"/>
          <p:cNvPicPr preferRelativeResize="0"/>
          <p:nvPr/>
        </p:nvPicPr>
        <p:blipFill rotWithShape="1">
          <a:blip r:embed="rId3">
            <a:alphaModFix/>
          </a:blip>
          <a:srcRect b="0" l="0" r="0" t="0"/>
          <a:stretch/>
        </p:blipFill>
        <p:spPr>
          <a:xfrm>
            <a:off x="3407660" y="-348780"/>
            <a:ext cx="5041829" cy="1450974"/>
          </a:xfrm>
          <a:prstGeom prst="rect">
            <a:avLst/>
          </a:prstGeom>
          <a:noFill/>
          <a:ln>
            <a:noFill/>
          </a:ln>
        </p:spPr>
      </p:pic>
      <p:pic>
        <p:nvPicPr>
          <p:cNvPr id="693" name="Google Shape;693;p77"/>
          <p:cNvPicPr preferRelativeResize="0"/>
          <p:nvPr/>
        </p:nvPicPr>
        <p:blipFill rotWithShape="1">
          <a:blip r:embed="rId4">
            <a:alphaModFix/>
          </a:blip>
          <a:srcRect b="0" l="0" r="0" t="0"/>
          <a:stretch/>
        </p:blipFill>
        <p:spPr>
          <a:xfrm>
            <a:off x="4942385" y="571794"/>
            <a:ext cx="2255716" cy="640135"/>
          </a:xfrm>
          <a:prstGeom prst="rect">
            <a:avLst/>
          </a:prstGeom>
          <a:noFill/>
          <a:ln>
            <a:noFill/>
          </a:ln>
        </p:spPr>
      </p:pic>
      <p:sp>
        <p:nvSpPr>
          <p:cNvPr id="694" name="Google Shape;694;p77"/>
          <p:cNvSpPr/>
          <p:nvPr/>
        </p:nvSpPr>
        <p:spPr>
          <a:xfrm>
            <a:off x="461019" y="1102194"/>
            <a:ext cx="11218447"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What is a Process?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A process has many components and properties</a:t>
            </a:r>
            <a:endParaRPr/>
          </a:p>
          <a:p>
            <a:pPr indent="-285750" lvl="0" marL="285750" marR="0" rtl="0" algn="l">
              <a:spcBef>
                <a:spcPts val="0"/>
              </a:spcBef>
              <a:spcAft>
                <a:spcPts val="0"/>
              </a:spcAft>
              <a:buClr>
                <a:srgbClr val="000000"/>
              </a:buClr>
              <a:buSzPts val="1800"/>
              <a:buFont typeface="Arial"/>
              <a:buChar char="•"/>
            </a:pPr>
            <a:r>
              <a:rPr lang="en-IN" sz="1800">
                <a:solidFill>
                  <a:srgbClr val="000000"/>
                </a:solidFill>
                <a:latin typeface="Calibri"/>
                <a:ea typeface="Calibri"/>
                <a:cs typeface="Calibri"/>
                <a:sym typeface="Calibri"/>
              </a:rPr>
              <a:t>   exec thread </a:t>
            </a:r>
            <a:endParaRPr/>
          </a:p>
          <a:p>
            <a:pPr indent="-285750" lvl="0" marL="285750" marR="0" rtl="0" algn="l">
              <a:spcBef>
                <a:spcPts val="0"/>
              </a:spcBef>
              <a:spcAft>
                <a:spcPts val="0"/>
              </a:spcAft>
              <a:buClr>
                <a:srgbClr val="000000"/>
              </a:buClr>
              <a:buSzPts val="1800"/>
              <a:buFont typeface="Arial"/>
              <a:buChar char="•"/>
            </a:pPr>
            <a:r>
              <a:rPr lang="en-IN" sz="1800">
                <a:solidFill>
                  <a:srgbClr val="000000"/>
                </a:solidFill>
                <a:latin typeface="Calibri"/>
                <a:ea typeface="Calibri"/>
                <a:cs typeface="Calibri"/>
                <a:sym typeface="Calibri"/>
              </a:rPr>
              <a:t>  PID   priority </a:t>
            </a:r>
            <a:endParaRPr/>
          </a:p>
          <a:p>
            <a:pPr indent="-285750" lvl="0" marL="285750" marR="0" rtl="0" algn="l">
              <a:spcBef>
                <a:spcPts val="0"/>
              </a:spcBef>
              <a:spcAft>
                <a:spcPts val="0"/>
              </a:spcAft>
              <a:buClr>
                <a:srgbClr val="000000"/>
              </a:buClr>
              <a:buSzPts val="1800"/>
              <a:buFont typeface="Arial"/>
              <a:buChar char="•"/>
            </a:pPr>
            <a:r>
              <a:rPr lang="en-IN" sz="1800">
                <a:solidFill>
                  <a:srgbClr val="000000"/>
                </a:solidFill>
                <a:latin typeface="Calibri"/>
                <a:ea typeface="Calibri"/>
                <a:cs typeface="Calibri"/>
                <a:sym typeface="Calibri"/>
              </a:rPr>
              <a:t>   memory context </a:t>
            </a:r>
            <a:endParaRPr/>
          </a:p>
          <a:p>
            <a:pPr indent="-285750" lvl="0" marL="285750" marR="0" rtl="0" algn="l">
              <a:spcBef>
                <a:spcPts val="0"/>
              </a:spcBef>
              <a:spcAft>
                <a:spcPts val="0"/>
              </a:spcAft>
              <a:buClr>
                <a:srgbClr val="000000"/>
              </a:buClr>
              <a:buSzPts val="1800"/>
              <a:buFont typeface="Arial"/>
              <a:buChar char="•"/>
            </a:pPr>
            <a:r>
              <a:rPr lang="en-IN" sz="1800">
                <a:solidFill>
                  <a:srgbClr val="000000"/>
                </a:solidFill>
                <a:latin typeface="Calibri"/>
                <a:ea typeface="Calibri"/>
                <a:cs typeface="Calibri"/>
                <a:sym typeface="Calibri"/>
              </a:rPr>
              <a:t>   environment </a:t>
            </a:r>
            <a:endParaRPr/>
          </a:p>
          <a:p>
            <a:pPr indent="-285750" lvl="0" marL="285750" marR="0" rtl="0" algn="l">
              <a:spcBef>
                <a:spcPts val="0"/>
              </a:spcBef>
              <a:spcAft>
                <a:spcPts val="0"/>
              </a:spcAft>
              <a:buClr>
                <a:srgbClr val="000000"/>
              </a:buClr>
              <a:buSzPts val="1800"/>
              <a:buFont typeface="Arial"/>
              <a:buChar char="•"/>
            </a:pPr>
            <a:r>
              <a:rPr lang="en-IN" sz="1800">
                <a:solidFill>
                  <a:srgbClr val="000000"/>
                </a:solidFill>
                <a:latin typeface="Calibri"/>
                <a:ea typeface="Calibri"/>
                <a:cs typeface="Calibri"/>
                <a:sym typeface="Calibri"/>
              </a:rPr>
              <a:t>   file descriptors </a:t>
            </a:r>
            <a:endParaRPr/>
          </a:p>
          <a:p>
            <a:pPr indent="-285750" lvl="0" marL="285750" marR="0" rtl="0" algn="l">
              <a:spcBef>
                <a:spcPts val="0"/>
              </a:spcBef>
              <a:spcAft>
                <a:spcPts val="0"/>
              </a:spcAft>
              <a:buClr>
                <a:srgbClr val="000000"/>
              </a:buClr>
              <a:buSzPts val="1800"/>
              <a:buFont typeface="Arial"/>
              <a:buChar char="•"/>
            </a:pPr>
            <a:r>
              <a:rPr lang="en-IN" sz="1800">
                <a:solidFill>
                  <a:srgbClr val="000000"/>
                </a:solidFill>
                <a:latin typeface="Calibri"/>
                <a:ea typeface="Calibri"/>
                <a:cs typeface="Calibri"/>
                <a:sym typeface="Calibri"/>
              </a:rPr>
              <a:t>   security credentials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Display and update information about the top cpu processes</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 top</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THE DISPLAY</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PID    </a:t>
            </a:r>
            <a:r>
              <a:rPr lang="en-IN" sz="1800">
                <a:solidFill>
                  <a:srgbClr val="000000"/>
                </a:solidFill>
                <a:latin typeface="Calibri"/>
                <a:ea typeface="Calibri"/>
                <a:cs typeface="Calibri"/>
                <a:sym typeface="Calibri"/>
              </a:rPr>
              <a:t>Every process runs have the process ID USER owner of the process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r>
              <a:rPr b="1" lang="en-IN" sz="1800">
                <a:solidFill>
                  <a:srgbClr val="000000"/>
                </a:solidFill>
                <a:latin typeface="Calibri"/>
                <a:ea typeface="Calibri"/>
                <a:cs typeface="Calibri"/>
                <a:sym typeface="Calibri"/>
              </a:rPr>
              <a:t>PRI </a:t>
            </a:r>
            <a:r>
              <a:rPr lang="en-IN" sz="1800">
                <a:solidFill>
                  <a:srgbClr val="000000"/>
                </a:solidFill>
                <a:latin typeface="Calibri"/>
                <a:ea typeface="Calibri"/>
                <a:cs typeface="Calibri"/>
                <a:sym typeface="Calibri"/>
              </a:rPr>
              <a:t>   Current priority of the process.</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NICE    </a:t>
            </a:r>
            <a:r>
              <a:rPr lang="en-IN" sz="1800">
                <a:solidFill>
                  <a:srgbClr val="000000"/>
                </a:solidFill>
                <a:latin typeface="Calibri"/>
                <a:ea typeface="Calibri"/>
                <a:cs typeface="Calibri"/>
                <a:sym typeface="Calibri"/>
              </a:rPr>
              <a:t>Nice amount in the range -20 to 20, as established by the use of the command nice.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RES     </a:t>
            </a:r>
            <a:r>
              <a:rPr lang="en-IN" sz="1800">
                <a:solidFill>
                  <a:srgbClr val="000000"/>
                </a:solidFill>
                <a:latin typeface="Calibri"/>
                <a:ea typeface="Calibri"/>
                <a:cs typeface="Calibri"/>
                <a:sym typeface="Calibri"/>
              </a:rPr>
              <a:t>Resident memory: current amount of process memory that resides in physical memory, given in kilobytes.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STATE  </a:t>
            </a:r>
            <a:r>
              <a:rPr lang="en-IN" sz="1800">
                <a:solidFill>
                  <a:srgbClr val="000000"/>
                </a:solidFill>
                <a:latin typeface="Calibri"/>
                <a:ea typeface="Calibri"/>
                <a:cs typeface="Calibri"/>
                <a:sym typeface="Calibri"/>
              </a:rPr>
              <a:t>Current state (typically one of "sleep", "run", "idl", "zomb", or "stop"). </a:t>
            </a:r>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 TIME  </a:t>
            </a:r>
            <a:r>
              <a:rPr lang="en-IN" sz="1800">
                <a:solidFill>
                  <a:srgbClr val="000000"/>
                </a:solidFill>
                <a:latin typeface="Calibri"/>
                <a:ea typeface="Calibri"/>
                <a:cs typeface="Calibri"/>
                <a:sym typeface="Calibri"/>
              </a:rPr>
              <a:t>Number of system and user cpu seconds that the process has used.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r>
              <a:rPr b="1" lang="en-IN" sz="1800">
                <a:solidFill>
                  <a:srgbClr val="000000"/>
                </a:solidFill>
                <a:latin typeface="Calibri"/>
                <a:ea typeface="Calibri"/>
                <a:cs typeface="Calibri"/>
                <a:sym typeface="Calibri"/>
              </a:rPr>
              <a:t>SIZE</a:t>
            </a:r>
            <a:r>
              <a:rPr lang="en-IN" sz="1800">
                <a:solidFill>
                  <a:srgbClr val="000000"/>
                </a:solidFill>
                <a:latin typeface="Calibri"/>
                <a:ea typeface="Calibri"/>
                <a:cs typeface="Calibri"/>
                <a:sym typeface="Calibri"/>
              </a:rPr>
              <a:t>   Amount of memory the process needs</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r>
              <a:rPr b="1" lang="en-IN" sz="1800">
                <a:solidFill>
                  <a:srgbClr val="000000"/>
                </a:solidFill>
                <a:latin typeface="Calibri"/>
                <a:ea typeface="Calibri"/>
                <a:cs typeface="Calibri"/>
                <a:sym typeface="Calibri"/>
              </a:rPr>
              <a:t>CPU</a:t>
            </a:r>
            <a:r>
              <a:rPr lang="en-IN" sz="1800">
                <a:solidFill>
                  <a:srgbClr val="000000"/>
                </a:solidFill>
                <a:latin typeface="Calibri"/>
                <a:ea typeface="Calibri"/>
                <a:cs typeface="Calibri"/>
                <a:sym typeface="Calibri"/>
              </a:rPr>
              <a:t>   Percentage of available cpu time used by this process. </a:t>
            </a:r>
            <a:endParaRPr/>
          </a:p>
          <a:p>
            <a:pPr indent="0" lvl="0" marL="0" marR="0" rtl="0" algn="l">
              <a:spcBef>
                <a:spcPts val="0"/>
              </a:spcBef>
              <a:spcAft>
                <a:spcPts val="0"/>
              </a:spcAft>
              <a:buNone/>
            </a:pPr>
            <a:r>
              <a:rPr lang="en-IN" sz="1800">
                <a:solidFill>
                  <a:srgbClr val="000000"/>
                </a:solidFill>
                <a:latin typeface="Calibri"/>
                <a:ea typeface="Calibri"/>
                <a:cs typeface="Calibri"/>
                <a:sym typeface="Calibri"/>
              </a:rPr>
              <a:t> </a:t>
            </a:r>
            <a:r>
              <a:rPr b="1" lang="en-IN" sz="1800">
                <a:solidFill>
                  <a:srgbClr val="000000"/>
                </a:solidFill>
                <a:latin typeface="Calibri"/>
                <a:ea typeface="Calibri"/>
                <a:cs typeface="Calibri"/>
                <a:sym typeface="Calibri"/>
              </a:rPr>
              <a:t>COMMAND</a:t>
            </a:r>
            <a:r>
              <a:rPr lang="en-IN" sz="1800">
                <a:solidFill>
                  <a:srgbClr val="000000"/>
                </a:solidFill>
                <a:latin typeface="Calibri"/>
                <a:ea typeface="Calibri"/>
                <a:cs typeface="Calibri"/>
                <a:sym typeface="Calibri"/>
              </a:rPr>
              <a:t> Name of the command that the process is currently running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1"/>
          <p:cNvSpPr txBox="1"/>
          <p:nvPr>
            <p:ph type="title"/>
          </p:nvPr>
        </p:nvSpPr>
        <p:spPr>
          <a:xfrm>
            <a:off x="838199" y="0"/>
            <a:ext cx="10515600" cy="63106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Firewall  in linux</a:t>
            </a:r>
            <a:endParaRPr/>
          </a:p>
        </p:txBody>
      </p:sp>
      <p:sp>
        <p:nvSpPr>
          <p:cNvPr id="700" name="Google Shape;700;p81"/>
          <p:cNvSpPr/>
          <p:nvPr/>
        </p:nvSpPr>
        <p:spPr>
          <a:xfrm>
            <a:off x="191036" y="573110"/>
            <a:ext cx="11809927" cy="64633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252525"/>
                </a:solidFill>
                <a:latin typeface="Red Hat Text"/>
                <a:ea typeface="Red Hat Text"/>
                <a:cs typeface="Red Hat Text"/>
                <a:sym typeface="Red Hat Text"/>
              </a:rPr>
              <a:t>A </a:t>
            </a:r>
            <a:r>
              <a:rPr b="1" i="1" lang="en-IN" sz="1800">
                <a:solidFill>
                  <a:srgbClr val="252525"/>
                </a:solidFill>
                <a:latin typeface="Arial"/>
                <a:ea typeface="Arial"/>
                <a:cs typeface="Arial"/>
                <a:sym typeface="Arial"/>
              </a:rPr>
              <a:t>firewall</a:t>
            </a:r>
            <a:r>
              <a:rPr b="1" lang="en-IN" sz="1800">
                <a:solidFill>
                  <a:srgbClr val="252525"/>
                </a:solidFill>
                <a:latin typeface="Red Hat Text"/>
                <a:ea typeface="Red Hat Text"/>
                <a:cs typeface="Red Hat Text"/>
                <a:sym typeface="Red Hat Text"/>
              </a:rPr>
              <a:t> </a:t>
            </a:r>
            <a:r>
              <a:rPr lang="en-IN" sz="1800">
                <a:solidFill>
                  <a:srgbClr val="252525"/>
                </a:solidFill>
                <a:latin typeface="Red Hat Text"/>
                <a:ea typeface="Red Hat Text"/>
                <a:cs typeface="Red Hat Text"/>
                <a:sym typeface="Red Hat Text"/>
              </a:rPr>
              <a:t>is a way to protect machines from any unwanted traffic from outside. It enables users to control incoming network traffic on host machines by defining a set of </a:t>
            </a:r>
            <a:r>
              <a:rPr i="1" lang="en-IN" sz="1800">
                <a:solidFill>
                  <a:srgbClr val="252525"/>
                </a:solidFill>
                <a:latin typeface="Arial"/>
                <a:ea typeface="Arial"/>
                <a:cs typeface="Arial"/>
                <a:sym typeface="Arial"/>
              </a:rPr>
              <a:t>firewall rules</a:t>
            </a:r>
            <a:r>
              <a:rPr lang="en-IN" sz="1800">
                <a:solidFill>
                  <a:srgbClr val="252525"/>
                </a:solidFill>
                <a:latin typeface="Red Hat Text"/>
                <a:ea typeface="Red Hat Text"/>
                <a:cs typeface="Red Hat Text"/>
                <a:sym typeface="Red Hat Text"/>
              </a:rPr>
              <a:t>.</a:t>
            </a:r>
            <a:endParaRPr/>
          </a:p>
          <a:p>
            <a:pPr indent="0" lvl="0" marL="0" marR="0" rtl="0" algn="l">
              <a:spcBef>
                <a:spcPts val="0"/>
              </a:spcBef>
              <a:spcAft>
                <a:spcPts val="0"/>
              </a:spcAft>
              <a:buNone/>
            </a:pPr>
            <a:r>
              <a:t/>
            </a:r>
            <a:endParaRPr sz="1800">
              <a:solidFill>
                <a:srgbClr val="252525"/>
              </a:solidFill>
              <a:latin typeface="Red Hat Text"/>
              <a:ea typeface="Red Hat Text"/>
              <a:cs typeface="Red Hat Text"/>
              <a:sym typeface="Red Hat Text"/>
            </a:endParaRPr>
          </a:p>
          <a:p>
            <a:pPr indent="0" lvl="0" marL="0" marR="0" rtl="0" algn="l">
              <a:spcBef>
                <a:spcPts val="0"/>
              </a:spcBef>
              <a:spcAft>
                <a:spcPts val="0"/>
              </a:spcAft>
              <a:buNone/>
            </a:pPr>
            <a:r>
              <a:rPr b="1" lang="en-IN" sz="1800">
                <a:solidFill>
                  <a:srgbClr val="252525"/>
                </a:solidFill>
                <a:latin typeface="Red Hat Text"/>
                <a:ea typeface="Red Hat Text"/>
                <a:cs typeface="Red Hat Text"/>
                <a:sym typeface="Red Hat Text"/>
              </a:rPr>
              <a:t>Firewall works in different zones</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Block:</a:t>
            </a:r>
            <a:r>
              <a:rPr lang="en-IN" sz="1800">
                <a:solidFill>
                  <a:schemeClr val="dk1"/>
                </a:solidFill>
                <a:latin typeface="Calibri"/>
                <a:ea typeface="Calibri"/>
                <a:cs typeface="Calibri"/>
                <a:sym typeface="Calibri"/>
              </a:rPr>
              <a:t>Any incoming network connections are rejected with an icmp-host-prohibited message</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Dmz:</a:t>
            </a:r>
            <a:r>
              <a:rPr lang="en-IN" sz="1800">
                <a:solidFill>
                  <a:schemeClr val="dk1"/>
                </a:solidFill>
                <a:latin typeface="Calibri"/>
                <a:ea typeface="Calibri"/>
                <a:cs typeface="Calibri"/>
                <a:sym typeface="Calibri"/>
              </a:rPr>
              <a:t>For computers in your demilitarized zone that are publicly-accessible with limited access</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Drop:</a:t>
            </a:r>
            <a:r>
              <a:rPr lang="en-IN" sz="1800">
                <a:solidFill>
                  <a:schemeClr val="dk1"/>
                </a:solidFill>
                <a:latin typeface="Calibri"/>
                <a:ea typeface="Calibri"/>
                <a:cs typeface="Calibri"/>
                <a:sym typeface="Calibri"/>
              </a:rPr>
              <a:t>Any incoming network packets are dropped without any notification. Only outgoing network connections are possible.</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External:</a:t>
            </a:r>
            <a:r>
              <a:rPr lang="en-IN" sz="1800">
                <a:solidFill>
                  <a:schemeClr val="dk1"/>
                </a:solidFill>
                <a:latin typeface="Calibri"/>
                <a:ea typeface="Calibri"/>
                <a:cs typeface="Calibri"/>
                <a:sym typeface="Calibri"/>
              </a:rPr>
              <a:t>For use on external networks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Home:</a:t>
            </a:r>
            <a:r>
              <a:rPr lang="en-IN" sz="1800">
                <a:solidFill>
                  <a:schemeClr val="dk1"/>
                </a:solidFill>
                <a:latin typeface="Calibri"/>
                <a:ea typeface="Calibri"/>
                <a:cs typeface="Calibri"/>
                <a:sym typeface="Calibri"/>
              </a:rPr>
              <a:t>For use at home when you mostly trust the other computers on the network. Only selected incoming connections are accepted.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Internal:</a:t>
            </a:r>
            <a:r>
              <a:rPr lang="en-IN" sz="1800">
                <a:solidFill>
                  <a:schemeClr val="dk1"/>
                </a:solidFill>
                <a:latin typeface="Calibri"/>
                <a:ea typeface="Calibri"/>
                <a:cs typeface="Calibri"/>
                <a:sym typeface="Calibri"/>
              </a:rPr>
              <a:t>Only selected incoming connections are accepted</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Public:</a:t>
            </a:r>
            <a:r>
              <a:rPr lang="en-IN" sz="1800">
                <a:solidFill>
                  <a:schemeClr val="dk1"/>
                </a:solidFill>
                <a:latin typeface="Calibri"/>
                <a:ea typeface="Calibri"/>
                <a:cs typeface="Calibri"/>
                <a:sym typeface="Calibri"/>
              </a:rPr>
              <a:t>For use in public areas where you do not trust other computers on the network</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Trusted:</a:t>
            </a:r>
            <a:r>
              <a:rPr lang="en-IN" sz="1800">
                <a:solidFill>
                  <a:schemeClr val="dk1"/>
                </a:solidFill>
                <a:latin typeface="Calibri"/>
                <a:ea typeface="Calibri"/>
                <a:cs typeface="Calibri"/>
                <a:sym typeface="Calibri"/>
              </a:rPr>
              <a:t>All network connections are accepted.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Work:</a:t>
            </a:r>
            <a:r>
              <a:rPr lang="en-IN" sz="1800">
                <a:solidFill>
                  <a:schemeClr val="dk1"/>
                </a:solidFill>
                <a:latin typeface="Calibri"/>
                <a:ea typeface="Calibri"/>
                <a:cs typeface="Calibri"/>
                <a:sym typeface="Calibri"/>
              </a:rPr>
              <a:t>For use at work where you mostly trust the other computers on the network. Only selected incoming connections are accepted.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[root@linux1~]#firewall-cmd  --get-default-zone                        [to get current zone]</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[root@linux1~]#firewall-cmd  --set-default-zone  --trusted        [ to  set new  zone as you want]</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[root@linux1~]#firewall-cmd --list-all-zones                                    [you will get list of all above zone]</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[root@linux1~]#firewall-cmd --list-all                                                 [to get details of  services in current zone]</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[root@linux1~]#firewall-cmd --add-service=</a:t>
            </a:r>
            <a:r>
              <a:rPr i="1" lang="en-IN" sz="1800">
                <a:solidFill>
                  <a:schemeClr val="dk1"/>
                </a:solidFill>
                <a:latin typeface="Calibri"/>
                <a:ea typeface="Calibri"/>
                <a:cs typeface="Calibri"/>
                <a:sym typeface="Calibri"/>
              </a:rPr>
              <a:t>http  --permanent                    </a:t>
            </a:r>
            <a:r>
              <a:rPr lang="en-IN" sz="1800">
                <a:solidFill>
                  <a:schemeClr val="dk1"/>
                </a:solidFill>
                <a:latin typeface="Calibri"/>
                <a:ea typeface="Calibri"/>
                <a:cs typeface="Calibri"/>
                <a:sym typeface="Calibri"/>
              </a:rPr>
              <a:t>[Add the service]</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[root@linux1~]#firewall-cmd –add-port=80/tcp  --permanent                     [to add port]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[root@linux1~]#firewall-cmd  --reload                                                              [to reload firewall]</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750193" y="0"/>
            <a:ext cx="10515600" cy="66518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Installtion step-5</a:t>
            </a:r>
            <a:endParaRPr/>
          </a:p>
        </p:txBody>
      </p:sp>
      <p:pic>
        <p:nvPicPr>
          <p:cNvPr id="139" name="Google Shape;139;p7"/>
          <p:cNvPicPr preferRelativeResize="0"/>
          <p:nvPr/>
        </p:nvPicPr>
        <p:blipFill rotWithShape="1">
          <a:blip r:embed="rId3">
            <a:alphaModFix/>
          </a:blip>
          <a:srcRect b="0" l="0" r="0" t="0"/>
          <a:stretch/>
        </p:blipFill>
        <p:spPr>
          <a:xfrm>
            <a:off x="386366" y="1143000"/>
            <a:ext cx="11243255" cy="5715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78"/>
          <p:cNvPicPr preferRelativeResize="0"/>
          <p:nvPr/>
        </p:nvPicPr>
        <p:blipFill rotWithShape="1">
          <a:blip r:embed="rId3">
            <a:alphaModFix/>
          </a:blip>
          <a:srcRect b="0" l="0" r="0" t="0"/>
          <a:stretch/>
        </p:blipFill>
        <p:spPr>
          <a:xfrm>
            <a:off x="3639479" y="-207113"/>
            <a:ext cx="5041829" cy="1450974"/>
          </a:xfrm>
          <a:prstGeom prst="rect">
            <a:avLst/>
          </a:prstGeom>
          <a:noFill/>
          <a:ln>
            <a:noFill/>
          </a:ln>
        </p:spPr>
      </p:pic>
      <p:pic>
        <p:nvPicPr>
          <p:cNvPr id="706" name="Google Shape;706;p78"/>
          <p:cNvPicPr preferRelativeResize="0"/>
          <p:nvPr/>
        </p:nvPicPr>
        <p:blipFill rotWithShape="1">
          <a:blip r:embed="rId4">
            <a:alphaModFix/>
          </a:blip>
          <a:srcRect b="0" l="0" r="0" t="0"/>
          <a:stretch/>
        </p:blipFill>
        <p:spPr>
          <a:xfrm>
            <a:off x="4903747" y="790734"/>
            <a:ext cx="2255716" cy="640135"/>
          </a:xfrm>
          <a:prstGeom prst="rect">
            <a:avLst/>
          </a:prstGeom>
          <a:noFill/>
          <a:ln>
            <a:noFill/>
          </a:ln>
        </p:spPr>
      </p:pic>
      <p:pic>
        <p:nvPicPr>
          <p:cNvPr id="707" name="Google Shape;707;p78"/>
          <p:cNvPicPr preferRelativeResize="0"/>
          <p:nvPr/>
        </p:nvPicPr>
        <p:blipFill rotWithShape="1">
          <a:blip r:embed="rId5">
            <a:alphaModFix/>
          </a:blip>
          <a:srcRect b="0" l="0" r="0" t="0"/>
          <a:stretch/>
        </p:blipFill>
        <p:spPr>
          <a:xfrm>
            <a:off x="607144" y="1430869"/>
            <a:ext cx="10101948" cy="515766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79"/>
          <p:cNvPicPr preferRelativeResize="0"/>
          <p:nvPr/>
        </p:nvPicPr>
        <p:blipFill rotWithShape="1">
          <a:blip r:embed="rId3">
            <a:alphaModFix/>
          </a:blip>
          <a:srcRect b="0" l="0" r="0" t="0"/>
          <a:stretch/>
        </p:blipFill>
        <p:spPr>
          <a:xfrm>
            <a:off x="2607185" y="-297265"/>
            <a:ext cx="7260965" cy="1450974"/>
          </a:xfrm>
          <a:prstGeom prst="rect">
            <a:avLst/>
          </a:prstGeom>
          <a:noFill/>
          <a:ln>
            <a:noFill/>
          </a:ln>
        </p:spPr>
      </p:pic>
      <p:pic>
        <p:nvPicPr>
          <p:cNvPr id="713" name="Google Shape;713;p79"/>
          <p:cNvPicPr preferRelativeResize="0"/>
          <p:nvPr/>
        </p:nvPicPr>
        <p:blipFill rotWithShape="1">
          <a:blip r:embed="rId4">
            <a:alphaModFix/>
          </a:blip>
          <a:srcRect b="0" l="0" r="0" t="0"/>
          <a:stretch/>
        </p:blipFill>
        <p:spPr>
          <a:xfrm>
            <a:off x="4325949" y="649067"/>
            <a:ext cx="3462828" cy="640135"/>
          </a:xfrm>
          <a:prstGeom prst="rect">
            <a:avLst/>
          </a:prstGeom>
          <a:noFill/>
          <a:ln>
            <a:noFill/>
          </a:ln>
        </p:spPr>
      </p:pic>
      <p:sp>
        <p:nvSpPr>
          <p:cNvPr id="714" name="Google Shape;714;p79"/>
          <p:cNvSpPr/>
          <p:nvPr/>
        </p:nvSpPr>
        <p:spPr>
          <a:xfrm>
            <a:off x="418566" y="1289202"/>
            <a:ext cx="11610301"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To  </a:t>
            </a:r>
            <a:r>
              <a:rPr lang="en-IN" sz="1800" u="sng">
                <a:solidFill>
                  <a:srgbClr val="BB0E30"/>
                </a:solidFill>
                <a:latin typeface="Arial"/>
                <a:ea typeface="Arial"/>
                <a:cs typeface="Arial"/>
                <a:sym typeface="Arial"/>
                <a:hlinkClick r:id="rId5">
                  <a:extLst>
                    <a:ext uri="{A12FA001-AC4F-418D-AE19-62706E023703}">
                      <ahyp:hlinkClr val="tx"/>
                    </a:ext>
                  </a:extLst>
                </a:hlinkClick>
              </a:rPr>
              <a:t>schedule a task on given or later time</a:t>
            </a:r>
            <a:r>
              <a:rPr lang="en-IN" sz="1800" u="sng">
                <a:solidFill>
                  <a:srgbClr val="BB0E30"/>
                </a:solidFill>
                <a:latin typeface="Arial"/>
                <a:ea typeface="Arial"/>
                <a:cs typeface="Arial"/>
                <a:sym typeface="Arial"/>
              </a:rPr>
              <a:t>   </a:t>
            </a:r>
            <a:r>
              <a:rPr lang="en-IN" sz="1800">
                <a:solidFill>
                  <a:srgbClr val="000000"/>
                </a:solidFill>
                <a:latin typeface="Calibri"/>
                <a:ea typeface="Calibri"/>
                <a:cs typeface="Calibri"/>
                <a:sym typeface="Calibri"/>
              </a:rPr>
              <a:t>you can use cron  and  anacron facilities  in linux</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u="sng">
              <a:solidFill>
                <a:srgbClr val="BB0E30"/>
              </a:solidFill>
              <a:latin typeface="Arial"/>
              <a:ea typeface="Arial"/>
              <a:cs typeface="Arial"/>
              <a:sym typeface="Arial"/>
            </a:endParaRPr>
          </a:p>
          <a:p>
            <a:pPr indent="0" lvl="0" marL="0" marR="0" rtl="0" algn="l">
              <a:spcBef>
                <a:spcPts val="0"/>
              </a:spcBef>
              <a:spcAft>
                <a:spcPts val="0"/>
              </a:spcAft>
              <a:buNone/>
            </a:pPr>
            <a:r>
              <a:rPr lang="en-IN" sz="1800" u="sng">
                <a:solidFill>
                  <a:srgbClr val="000000"/>
                </a:solidFill>
                <a:latin typeface="Calibri"/>
                <a:ea typeface="Calibri"/>
                <a:cs typeface="Calibri"/>
                <a:sym typeface="Calibri"/>
                <a:hlinkClick r:id="rId6">
                  <a:extLst>
                    <a:ext uri="{A12FA001-AC4F-418D-AE19-62706E023703}">
                      <ahyp:hlinkClr val="tx"/>
                    </a:ext>
                  </a:extLst>
                </a:hlinkClick>
              </a:rPr>
              <a:t>Cron</a:t>
            </a:r>
            <a:r>
              <a:rPr lang="en-IN" sz="1800">
                <a:solidFill>
                  <a:srgbClr val="000000"/>
                </a:solidFill>
                <a:latin typeface="Calibri"/>
                <a:ea typeface="Calibri"/>
                <a:cs typeface="Calibri"/>
                <a:sym typeface="Calibri"/>
              </a:rPr>
              <a:t> – is a daemon used to run scheduled tasks such as system backups, updates and many more. It is suitable for running scheduled tasks on machines that will run continuously 24X7 such as servers</a:t>
            </a:r>
            <a:endParaRPr/>
          </a:p>
          <a:p>
            <a:pPr indent="0" lvl="0" marL="0" marR="0" rtl="0" algn="l">
              <a:spcBef>
                <a:spcPts val="0"/>
              </a:spcBef>
              <a:spcAft>
                <a:spcPts val="0"/>
              </a:spcAft>
              <a:buNone/>
            </a:pPr>
            <a:r>
              <a:t/>
            </a:r>
            <a:endParaRPr sz="1800" u="sng">
              <a:solidFill>
                <a:srgbClr val="BB0E30"/>
              </a:solidFill>
              <a:latin typeface="Arial"/>
              <a:ea typeface="Arial"/>
              <a:cs typeface="Arial"/>
              <a:sym typeface="Arial"/>
            </a:endParaRPr>
          </a:p>
          <a:p>
            <a:pPr indent="0" lvl="0" marL="0" marR="0" rtl="0" algn="l">
              <a:spcBef>
                <a:spcPts val="0"/>
              </a:spcBef>
              <a:spcAft>
                <a:spcPts val="0"/>
              </a:spcAft>
              <a:buNone/>
            </a:pPr>
            <a:r>
              <a:rPr b="1" lang="en-IN" sz="1800">
                <a:solidFill>
                  <a:srgbClr val="000000"/>
                </a:solidFill>
                <a:latin typeface="Calibri"/>
                <a:ea typeface="Calibri"/>
                <a:cs typeface="Calibri"/>
                <a:sym typeface="Calibri"/>
              </a:rPr>
              <a:t>Anacron</a:t>
            </a:r>
            <a:r>
              <a:rPr lang="en-IN" sz="1800">
                <a:solidFill>
                  <a:srgbClr val="000000"/>
                </a:solidFill>
                <a:latin typeface="Calibri"/>
                <a:ea typeface="Calibri"/>
                <a:cs typeface="Calibri"/>
                <a:sym typeface="Calibri"/>
              </a:rPr>
              <a:t> is used to run commands periodically with a frequency defined in days. It works a little different from cron; assumes that a machine will not be powered on all the time or  not run 24-7 such as laptops and desktops machines.</a:t>
            </a:r>
            <a:endParaRPr/>
          </a:p>
          <a:p>
            <a:pPr indent="0" lvl="0" marL="0" marR="0" rtl="0" algn="l">
              <a:spcBef>
                <a:spcPts val="0"/>
              </a:spcBef>
              <a:spcAft>
                <a:spcPts val="0"/>
              </a:spcAft>
              <a:buNone/>
            </a:pPr>
            <a:r>
              <a:t/>
            </a:r>
            <a:endParaRPr sz="1800" u="sng">
              <a:solidFill>
                <a:srgbClr val="BB0E30"/>
              </a:solidFill>
              <a:latin typeface="Arial"/>
              <a:ea typeface="Arial"/>
              <a:cs typeface="Arial"/>
              <a:sym typeface="Arial"/>
            </a:endParaRPr>
          </a:p>
          <a:p>
            <a:pPr indent="0" lvl="0" marL="0" marR="0" rtl="0" algn="l">
              <a:spcBef>
                <a:spcPts val="0"/>
              </a:spcBef>
              <a:spcAft>
                <a:spcPts val="0"/>
              </a:spcAft>
              <a:buNone/>
            </a:pPr>
            <a:r>
              <a:rPr lang="en-IN" sz="1800">
                <a:solidFill>
                  <a:srgbClr val="BB0E30"/>
                </a:solidFill>
                <a:latin typeface="Arial"/>
                <a:ea typeface="Arial"/>
                <a:cs typeface="Arial"/>
                <a:sym typeface="Arial"/>
              </a:rPr>
              <a:t># vim   /etc/crontab</a:t>
            </a:r>
            <a:endParaRPr sz="1800">
              <a:solidFill>
                <a:srgbClr val="BB0E30"/>
              </a:solidFill>
              <a:latin typeface="Arial"/>
              <a:ea typeface="Arial"/>
              <a:cs typeface="Arial"/>
              <a:sym typeface="Arial"/>
            </a:endParaRPr>
          </a:p>
          <a:p>
            <a:pPr indent="0" lvl="0" marL="0" marR="0" rtl="0" algn="l">
              <a:spcBef>
                <a:spcPts val="0"/>
              </a:spcBef>
              <a:spcAft>
                <a:spcPts val="0"/>
              </a:spcAft>
              <a:buNone/>
            </a:pPr>
            <a:r>
              <a:t/>
            </a:r>
            <a:endParaRPr sz="1800">
              <a:solidFill>
                <a:srgbClr val="BB0E30"/>
              </a:solidFill>
              <a:latin typeface="Arial"/>
              <a:ea typeface="Arial"/>
              <a:cs typeface="Arial"/>
              <a:sym typeface="Arial"/>
            </a:endParaRPr>
          </a:p>
          <a:p>
            <a:pPr indent="0" lvl="0" marL="0" marR="0" rtl="0" algn="l">
              <a:spcBef>
                <a:spcPts val="0"/>
              </a:spcBef>
              <a:spcAft>
                <a:spcPts val="0"/>
              </a:spcAft>
              <a:buNone/>
            </a:pPr>
            <a:r>
              <a:t/>
            </a:r>
            <a:endParaRPr sz="1800">
              <a:solidFill>
                <a:srgbClr val="BB0E30"/>
              </a:solidFill>
              <a:latin typeface="Arial"/>
              <a:ea typeface="Arial"/>
              <a:cs typeface="Arial"/>
              <a:sym typeface="Arial"/>
            </a:endParaRPr>
          </a:p>
          <a:p>
            <a:pPr indent="0" lvl="0" marL="0" marR="0" rtl="0" algn="l">
              <a:spcBef>
                <a:spcPts val="0"/>
              </a:spcBef>
              <a:spcAft>
                <a:spcPts val="0"/>
              </a:spcAft>
              <a:buNone/>
            </a:pPr>
            <a:r>
              <a:rPr lang="en-IN" sz="1800">
                <a:solidFill>
                  <a:srgbClr val="BB0E30"/>
                </a:solidFill>
                <a:latin typeface="Arial"/>
                <a:ea typeface="Arial"/>
                <a:cs typeface="Arial"/>
                <a:sym typeface="Arial"/>
              </a:rPr>
              <a:t> * * * * * command to be executed </a:t>
            </a:r>
            <a:endParaRPr/>
          </a:p>
          <a:p>
            <a:pPr indent="0" lvl="0" marL="0" marR="0" rtl="0" algn="l">
              <a:spcBef>
                <a:spcPts val="0"/>
              </a:spcBef>
              <a:spcAft>
                <a:spcPts val="0"/>
              </a:spcAft>
              <a:buNone/>
            </a:pPr>
            <a:r>
              <a:rPr lang="en-IN" sz="1800">
                <a:solidFill>
                  <a:srgbClr val="BB0E30"/>
                </a:solidFill>
                <a:latin typeface="Arial"/>
                <a:ea typeface="Arial"/>
                <a:cs typeface="Arial"/>
                <a:sym typeface="Arial"/>
              </a:rPr>
              <a:t>- - - - - </a:t>
            </a:r>
            <a:endParaRPr/>
          </a:p>
          <a:p>
            <a:pPr indent="0" lvl="0" marL="0" marR="0" rtl="0" algn="l">
              <a:spcBef>
                <a:spcPts val="0"/>
              </a:spcBef>
              <a:spcAft>
                <a:spcPts val="0"/>
              </a:spcAft>
              <a:buNone/>
            </a:pPr>
            <a:r>
              <a:rPr lang="en-IN" sz="1800">
                <a:solidFill>
                  <a:srgbClr val="BB0E30"/>
                </a:solidFill>
                <a:latin typeface="Arial"/>
                <a:ea typeface="Arial"/>
                <a:cs typeface="Arial"/>
                <a:sym typeface="Arial"/>
              </a:rPr>
              <a:t>| | | | | </a:t>
            </a:r>
            <a:endParaRPr/>
          </a:p>
          <a:p>
            <a:pPr indent="0" lvl="0" marL="0" marR="0" rtl="0" algn="l">
              <a:spcBef>
                <a:spcPts val="0"/>
              </a:spcBef>
              <a:spcAft>
                <a:spcPts val="0"/>
              </a:spcAft>
              <a:buNone/>
            </a:pPr>
            <a:r>
              <a:rPr lang="en-IN" sz="1800">
                <a:solidFill>
                  <a:srgbClr val="BB0E30"/>
                </a:solidFill>
                <a:latin typeface="Arial"/>
                <a:ea typeface="Arial"/>
                <a:cs typeface="Arial"/>
                <a:sym typeface="Arial"/>
              </a:rPr>
              <a:t>| | | | ----- Day of week (0 - 7) (Sunday=0 or 7) </a:t>
            </a:r>
            <a:endParaRPr/>
          </a:p>
          <a:p>
            <a:pPr indent="0" lvl="0" marL="0" marR="0" rtl="0" algn="l">
              <a:spcBef>
                <a:spcPts val="0"/>
              </a:spcBef>
              <a:spcAft>
                <a:spcPts val="0"/>
              </a:spcAft>
              <a:buNone/>
            </a:pPr>
            <a:r>
              <a:rPr lang="en-IN" sz="1800">
                <a:solidFill>
                  <a:srgbClr val="BB0E30"/>
                </a:solidFill>
                <a:latin typeface="Arial"/>
                <a:ea typeface="Arial"/>
                <a:cs typeface="Arial"/>
                <a:sym typeface="Arial"/>
              </a:rPr>
              <a:t>| | | ------- Month (1 - 12) </a:t>
            </a:r>
            <a:endParaRPr/>
          </a:p>
          <a:p>
            <a:pPr indent="0" lvl="0" marL="0" marR="0" rtl="0" algn="l">
              <a:spcBef>
                <a:spcPts val="0"/>
              </a:spcBef>
              <a:spcAft>
                <a:spcPts val="0"/>
              </a:spcAft>
              <a:buNone/>
            </a:pPr>
            <a:r>
              <a:rPr lang="en-IN" sz="1800">
                <a:solidFill>
                  <a:srgbClr val="BB0E30"/>
                </a:solidFill>
                <a:latin typeface="Arial"/>
                <a:ea typeface="Arial"/>
                <a:cs typeface="Arial"/>
                <a:sym typeface="Arial"/>
              </a:rPr>
              <a:t>| | --------- Day of month (1 - 31) </a:t>
            </a:r>
            <a:endParaRPr/>
          </a:p>
          <a:p>
            <a:pPr indent="0" lvl="0" marL="0" marR="0" rtl="0" algn="l">
              <a:spcBef>
                <a:spcPts val="0"/>
              </a:spcBef>
              <a:spcAft>
                <a:spcPts val="0"/>
              </a:spcAft>
              <a:buNone/>
            </a:pPr>
            <a:r>
              <a:rPr lang="en-IN" sz="1800">
                <a:solidFill>
                  <a:srgbClr val="BB0E30"/>
                </a:solidFill>
                <a:latin typeface="Arial"/>
                <a:ea typeface="Arial"/>
                <a:cs typeface="Arial"/>
                <a:sym typeface="Arial"/>
              </a:rPr>
              <a:t>| ----------- Hour (0 - 23) </a:t>
            </a:r>
            <a:endParaRPr/>
          </a:p>
          <a:p>
            <a:pPr indent="0" lvl="0" marL="0" marR="0" rtl="0" algn="l">
              <a:spcBef>
                <a:spcPts val="0"/>
              </a:spcBef>
              <a:spcAft>
                <a:spcPts val="0"/>
              </a:spcAft>
              <a:buNone/>
            </a:pPr>
            <a:r>
              <a:rPr lang="en-IN" sz="1800">
                <a:solidFill>
                  <a:srgbClr val="BB0E30"/>
                </a:solidFill>
                <a:latin typeface="Arial"/>
                <a:ea typeface="Arial"/>
                <a:cs typeface="Arial"/>
                <a:sym typeface="Arial"/>
              </a:rPr>
              <a:t>------------- Minute (0 - 59) </a:t>
            </a:r>
            <a:endParaRPr sz="1800">
              <a:solidFill>
                <a:srgbClr val="000000"/>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80"/>
          <p:cNvPicPr preferRelativeResize="0"/>
          <p:nvPr/>
        </p:nvPicPr>
        <p:blipFill rotWithShape="1">
          <a:blip r:embed="rId3">
            <a:alphaModFix/>
          </a:blip>
          <a:srcRect b="0" l="0" r="0" t="0"/>
          <a:stretch/>
        </p:blipFill>
        <p:spPr>
          <a:xfrm>
            <a:off x="1965372" y="-296199"/>
            <a:ext cx="8596105" cy="1603387"/>
          </a:xfrm>
          <a:prstGeom prst="rect">
            <a:avLst/>
          </a:prstGeom>
          <a:noFill/>
          <a:ln>
            <a:noFill/>
          </a:ln>
        </p:spPr>
      </p:pic>
      <p:pic>
        <p:nvPicPr>
          <p:cNvPr id="720" name="Google Shape;720;p80"/>
          <p:cNvPicPr preferRelativeResize="0"/>
          <p:nvPr/>
        </p:nvPicPr>
        <p:blipFill rotWithShape="1">
          <a:blip r:embed="rId4">
            <a:alphaModFix/>
          </a:blip>
          <a:srcRect b="0" l="0" r="0" t="0"/>
          <a:stretch/>
        </p:blipFill>
        <p:spPr>
          <a:xfrm>
            <a:off x="4768328" y="667053"/>
            <a:ext cx="2706859" cy="640135"/>
          </a:xfrm>
          <a:prstGeom prst="rect">
            <a:avLst/>
          </a:prstGeom>
          <a:noFill/>
          <a:ln>
            <a:noFill/>
          </a:ln>
        </p:spPr>
      </p:pic>
      <p:pic>
        <p:nvPicPr>
          <p:cNvPr id="721" name="Google Shape;721;p80"/>
          <p:cNvPicPr preferRelativeResize="0"/>
          <p:nvPr/>
        </p:nvPicPr>
        <p:blipFill rotWithShape="1">
          <a:blip r:embed="rId5">
            <a:alphaModFix/>
          </a:blip>
          <a:srcRect b="0" l="0" r="0" t="0"/>
          <a:stretch/>
        </p:blipFill>
        <p:spPr>
          <a:xfrm>
            <a:off x="397117" y="1459363"/>
            <a:ext cx="11449280" cy="460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txBox="1"/>
          <p:nvPr>
            <p:ph type="title"/>
          </p:nvPr>
        </p:nvSpPr>
        <p:spPr>
          <a:xfrm>
            <a:off x="979867" y="133306"/>
            <a:ext cx="10515600" cy="49776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                             Installation step=6</a:t>
            </a:r>
            <a:endParaRPr/>
          </a:p>
        </p:txBody>
      </p:sp>
      <p:sp>
        <p:nvSpPr>
          <p:cNvPr id="145" name="Google Shape;145;p8"/>
          <p:cNvSpPr/>
          <p:nvPr/>
        </p:nvSpPr>
        <p:spPr>
          <a:xfrm>
            <a:off x="0" y="897005"/>
            <a:ext cx="119515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72727"/>
                </a:solidFill>
                <a:latin typeface="Arial"/>
                <a:ea typeface="Arial"/>
                <a:cs typeface="Arial"/>
                <a:sym typeface="Arial"/>
              </a:rPr>
              <a:t>The next step is to change </a:t>
            </a:r>
            <a:r>
              <a:rPr lang="en-IN" sz="1800">
                <a:solidFill>
                  <a:srgbClr val="333333"/>
                </a:solidFill>
                <a:latin typeface="Arial"/>
                <a:ea typeface="Arial"/>
                <a:cs typeface="Arial"/>
                <a:sym typeface="Arial"/>
              </a:rPr>
              <a:t>Language System Support</a:t>
            </a:r>
            <a:r>
              <a:rPr lang="en-IN" sz="1800">
                <a:solidFill>
                  <a:srgbClr val="272727"/>
                </a:solidFill>
                <a:latin typeface="Arial"/>
                <a:ea typeface="Arial"/>
                <a:cs typeface="Arial"/>
                <a:sym typeface="Arial"/>
              </a:rPr>
              <a:t> and </a:t>
            </a:r>
            <a:r>
              <a:rPr lang="en-IN" sz="1800">
                <a:solidFill>
                  <a:srgbClr val="333333"/>
                </a:solidFill>
                <a:latin typeface="Arial"/>
                <a:ea typeface="Arial"/>
                <a:cs typeface="Arial"/>
                <a:sym typeface="Arial"/>
              </a:rPr>
              <a:t>Keyboard</a:t>
            </a:r>
            <a:r>
              <a:rPr lang="en-IN" sz="1800">
                <a:solidFill>
                  <a:srgbClr val="272727"/>
                </a:solidFill>
                <a:latin typeface="Arial"/>
                <a:ea typeface="Arial"/>
                <a:cs typeface="Arial"/>
                <a:sym typeface="Arial"/>
              </a:rPr>
              <a:t> language. Click on both if you want to change or add other languages to your system but for a server the recommendation is to stick with English language.</a:t>
            </a:r>
            <a:endParaRPr sz="1800">
              <a:solidFill>
                <a:schemeClr val="dk1"/>
              </a:solidFill>
              <a:latin typeface="Calibri"/>
              <a:ea typeface="Calibri"/>
              <a:cs typeface="Calibri"/>
              <a:sym typeface="Calibri"/>
            </a:endParaRPr>
          </a:p>
        </p:txBody>
      </p:sp>
      <p:pic>
        <p:nvPicPr>
          <p:cNvPr id="146" name="Google Shape;146;p8"/>
          <p:cNvPicPr preferRelativeResize="0"/>
          <p:nvPr/>
        </p:nvPicPr>
        <p:blipFill rotWithShape="1">
          <a:blip r:embed="rId3">
            <a:alphaModFix/>
          </a:blip>
          <a:srcRect b="0" l="0" r="0" t="0"/>
          <a:stretch/>
        </p:blipFill>
        <p:spPr>
          <a:xfrm>
            <a:off x="-3588243" y="-159250"/>
            <a:ext cx="11513712" cy="5048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2020-04-02T08:10:25Z</dcterms:created>
  <dc:creator>Microsoft account</dc:creator>
</cp:coreProperties>
</file>